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4"/>
  </p:sldMasterIdLst>
  <p:notesMasterIdLst>
    <p:notesMasterId r:id="rId16"/>
  </p:notesMasterIdLst>
  <p:handoutMasterIdLst>
    <p:handoutMasterId r:id="rId17"/>
  </p:handoutMasterIdLst>
  <p:sldIdLst>
    <p:sldId id="257" r:id="rId5"/>
    <p:sldId id="317" r:id="rId6"/>
    <p:sldId id="320" r:id="rId7"/>
    <p:sldId id="312" r:id="rId8"/>
    <p:sldId id="319" r:id="rId9"/>
    <p:sldId id="321" r:id="rId10"/>
    <p:sldId id="322" r:id="rId11"/>
    <p:sldId id="323" r:id="rId12"/>
    <p:sldId id="305" r:id="rId13"/>
    <p:sldId id="324" r:id="rId14"/>
    <p:sldId id="26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fania pulido" initials="ep" lastIdx="1" clrIdx="0">
    <p:extLst>
      <p:ext uri="{19B8F6BF-5375-455C-9EA6-DF929625EA0E}">
        <p15:presenceInfo xmlns:p15="http://schemas.microsoft.com/office/powerpoint/2012/main" userId="9a2760e2b5b6a5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7D4"/>
    <a:srgbClr val="66B0FF"/>
    <a:srgbClr val="20C997"/>
    <a:srgbClr val="FD7E14"/>
    <a:srgbClr val="FFC107"/>
    <a:srgbClr val="FFFFFF"/>
    <a:srgbClr val="000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46BAAE2-5F98-4B32-B3CC-50736611A7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a:extLst>
              <a:ext uri="{FF2B5EF4-FFF2-40B4-BE49-F238E27FC236}">
                <a16:creationId xmlns:a16="http://schemas.microsoft.com/office/drawing/2014/main" id="{C49C72B8-1B2D-48D8-8AC1-65CDB6AE49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9292F1-9610-4126-9FAE-2AAA91B36E6C}" type="datetimeFigureOut">
              <a:rPr lang="es-419" smtClean="0"/>
              <a:t>28/3/2023</a:t>
            </a:fld>
            <a:endParaRPr lang="es-419"/>
          </a:p>
        </p:txBody>
      </p:sp>
      <p:sp>
        <p:nvSpPr>
          <p:cNvPr id="4" name="Marcador de pie de página 3">
            <a:extLst>
              <a:ext uri="{FF2B5EF4-FFF2-40B4-BE49-F238E27FC236}">
                <a16:creationId xmlns:a16="http://schemas.microsoft.com/office/drawing/2014/main" id="{8239EFCA-B035-4729-AB8F-E57EC2087A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5" name="Marcador de número de diapositiva 4">
            <a:extLst>
              <a:ext uri="{FF2B5EF4-FFF2-40B4-BE49-F238E27FC236}">
                <a16:creationId xmlns:a16="http://schemas.microsoft.com/office/drawing/2014/main" id="{F6437DD6-5289-4E33-9707-F5846831C2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D14D5-EC99-4D72-8213-7213848CA202}" type="slidenum">
              <a:rPr lang="es-419" smtClean="0"/>
              <a:t>‹Nº›</a:t>
            </a:fld>
            <a:endParaRPr lang="es-419"/>
          </a:p>
        </p:txBody>
      </p:sp>
    </p:spTree>
    <p:extLst>
      <p:ext uri="{BB962C8B-B14F-4D97-AF65-F5344CB8AC3E}">
        <p14:creationId xmlns:p14="http://schemas.microsoft.com/office/powerpoint/2010/main" val="271965980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2DA34-E772-46BE-B53A-B2F5CF25ADD9}" type="datetimeFigureOut">
              <a:rPr lang="es-CO" smtClean="0"/>
              <a:t>28/03/2023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5D3B4-79B2-4405-A666-4EF22E02D9DD}" type="slidenum">
              <a:rPr lang="es-CO" smtClean="0"/>
              <a:t>‹Nº›</a:t>
            </a:fld>
            <a:endParaRPr lang="es-CO"/>
          </a:p>
        </p:txBody>
      </p:sp>
    </p:spTree>
    <p:extLst>
      <p:ext uri="{BB962C8B-B14F-4D97-AF65-F5344CB8AC3E}">
        <p14:creationId xmlns:p14="http://schemas.microsoft.com/office/powerpoint/2010/main" val="274707920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7" name="Marcador de encabezado 6">
            <a:extLst>
              <a:ext uri="{FF2B5EF4-FFF2-40B4-BE49-F238E27FC236}">
                <a16:creationId xmlns:a16="http://schemas.microsoft.com/office/drawing/2014/main" id="{02249FBF-6C71-4292-90DE-4FC40A205D4B}"/>
              </a:ext>
            </a:extLst>
          </p:cNvPr>
          <p:cNvSpPr>
            <a:spLocks noGrp="1"/>
          </p:cNvSpPr>
          <p:nvPr>
            <p:ph type="hdr" sz="quarter"/>
          </p:nvPr>
        </p:nvSpPr>
        <p:spPr/>
        <p:txBody>
          <a:bodyPr/>
          <a:lstStyle/>
          <a:p>
            <a:endParaRPr lang="es-CO"/>
          </a:p>
        </p:txBody>
      </p:sp>
    </p:spTree>
    <p:extLst>
      <p:ext uri="{BB962C8B-B14F-4D97-AF65-F5344CB8AC3E}">
        <p14:creationId xmlns:p14="http://schemas.microsoft.com/office/powerpoint/2010/main" val="2722470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7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B0049-22BC-4A9F-ADD6-05A729D00D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D12F50-60A1-40AE-ADCA-6D92144F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8B58F5-C6A5-4A24-84BE-BD765B93C16B}"/>
              </a:ext>
            </a:extLst>
          </p:cNvPr>
          <p:cNvSpPr>
            <a:spLocks noGrp="1"/>
          </p:cNvSpPr>
          <p:nvPr>
            <p:ph type="dt" sz="half" idx="10"/>
          </p:nvPr>
        </p:nvSpPr>
        <p:spPr/>
        <p:txBody>
          <a:bodyPr/>
          <a:lstStyle/>
          <a:p>
            <a:fld id="{099A5A29-240B-4C23-8312-F26D23DC0BFF}" type="datetime1">
              <a:rPr lang="es-CO" smtClean="0"/>
              <a:t>28/03/2023</a:t>
            </a:fld>
            <a:endParaRPr lang="es-CO"/>
          </a:p>
        </p:txBody>
      </p:sp>
      <p:sp>
        <p:nvSpPr>
          <p:cNvPr id="5" name="Marcador de pie de página 4">
            <a:extLst>
              <a:ext uri="{FF2B5EF4-FFF2-40B4-BE49-F238E27FC236}">
                <a16:creationId xmlns:a16="http://schemas.microsoft.com/office/drawing/2014/main" id="{1B77DD69-CCED-4996-AEF8-B27D37E48AA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494A5AB-B9EB-4562-B6FA-6D9E51E91D71}"/>
              </a:ext>
            </a:extLst>
          </p:cNvPr>
          <p:cNvSpPr>
            <a:spLocks noGrp="1"/>
          </p:cNvSpPr>
          <p:nvPr>
            <p:ph type="sldNum" sz="quarter" idx="12"/>
          </p:nvPr>
        </p:nvSpPr>
        <p:spPr/>
        <p:txBody>
          <a:bodyPr/>
          <a:lstStyle/>
          <a:p>
            <a:fld id="{3BB8831E-BAFE-442B-BCE0-5DEA4DDF3E45}" type="slidenum">
              <a:rPr lang="es-CO" smtClean="0"/>
              <a:t>‹Nº›</a:t>
            </a:fld>
            <a:endParaRPr lang="es-CO"/>
          </a:p>
        </p:txBody>
      </p:sp>
      <p:pic>
        <p:nvPicPr>
          <p:cNvPr id="9" name="Imagen 8" descr="Forma&#10;&#10;Descripción generada automáticamente con confianza media">
            <a:extLst>
              <a:ext uri="{FF2B5EF4-FFF2-40B4-BE49-F238E27FC236}">
                <a16:creationId xmlns:a16="http://schemas.microsoft.com/office/drawing/2014/main" id="{74205536-B85D-4FB1-B141-3EA6523648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739" y="136525"/>
            <a:ext cx="2435261" cy="1054484"/>
          </a:xfrm>
          <a:prstGeom prst="rect">
            <a:avLst/>
          </a:prstGeom>
        </p:spPr>
      </p:pic>
    </p:spTree>
    <p:extLst>
      <p:ext uri="{BB962C8B-B14F-4D97-AF65-F5344CB8AC3E}">
        <p14:creationId xmlns:p14="http://schemas.microsoft.com/office/powerpoint/2010/main" val="146755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B0049-22BC-4A9F-ADD6-05A729D00D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D12F50-60A1-40AE-ADCA-6D92144F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8B58F5-C6A5-4A24-84BE-BD765B93C16B}"/>
              </a:ext>
            </a:extLst>
          </p:cNvPr>
          <p:cNvSpPr>
            <a:spLocks noGrp="1"/>
          </p:cNvSpPr>
          <p:nvPr>
            <p:ph type="dt" sz="half" idx="10"/>
          </p:nvPr>
        </p:nvSpPr>
        <p:spPr/>
        <p:txBody>
          <a:bodyPr/>
          <a:lstStyle/>
          <a:p>
            <a:fld id="{9A72D963-50A5-4986-806D-01C007A12E8D}" type="datetime1">
              <a:rPr lang="es-CO" smtClean="0"/>
              <a:t>28/03/2023</a:t>
            </a:fld>
            <a:endParaRPr lang="es-CO"/>
          </a:p>
        </p:txBody>
      </p:sp>
      <p:sp>
        <p:nvSpPr>
          <p:cNvPr id="5" name="Marcador de pie de página 4">
            <a:extLst>
              <a:ext uri="{FF2B5EF4-FFF2-40B4-BE49-F238E27FC236}">
                <a16:creationId xmlns:a16="http://schemas.microsoft.com/office/drawing/2014/main" id="{1B77DD69-CCED-4996-AEF8-B27D37E48AA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494A5AB-B9EB-4562-B6FA-6D9E51E91D71}"/>
              </a:ext>
            </a:extLst>
          </p:cNvPr>
          <p:cNvSpPr>
            <a:spLocks noGrp="1"/>
          </p:cNvSpPr>
          <p:nvPr>
            <p:ph type="sldNum" sz="quarter" idx="12"/>
          </p:nvPr>
        </p:nvSpPr>
        <p:spPr/>
        <p:txBody>
          <a:bodyPr/>
          <a:lstStyle/>
          <a:p>
            <a:fld id="{3BB8831E-BAFE-442B-BCE0-5DEA4DDF3E45}" type="slidenum">
              <a:rPr lang="es-CO" smtClean="0"/>
              <a:t>‹Nº›</a:t>
            </a:fld>
            <a:endParaRPr lang="es-CO"/>
          </a:p>
        </p:txBody>
      </p:sp>
      <p:pic>
        <p:nvPicPr>
          <p:cNvPr id="9" name="Imagen 8" descr="Forma&#10;&#10;Descripción generada automáticamente con confianza media">
            <a:extLst>
              <a:ext uri="{FF2B5EF4-FFF2-40B4-BE49-F238E27FC236}">
                <a16:creationId xmlns:a16="http://schemas.microsoft.com/office/drawing/2014/main" id="{74205536-B85D-4FB1-B141-3EA6523648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739" y="136525"/>
            <a:ext cx="2435261" cy="1054484"/>
          </a:xfrm>
          <a:prstGeom prst="rect">
            <a:avLst/>
          </a:prstGeom>
        </p:spPr>
      </p:pic>
    </p:spTree>
    <p:extLst>
      <p:ext uri="{BB962C8B-B14F-4D97-AF65-F5344CB8AC3E}">
        <p14:creationId xmlns:p14="http://schemas.microsoft.com/office/powerpoint/2010/main" val="151012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26964-3FF6-487F-965C-B204F2DCCA5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4CA6CBF-B60D-4F51-8D76-E9B9C1AA7D2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B0A98A0-2F5E-41F2-B930-1CAC51A64E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962886E7-96EC-4AC3-B4D8-1A2B3C9E9AE7}"/>
              </a:ext>
            </a:extLst>
          </p:cNvPr>
          <p:cNvSpPr>
            <a:spLocks noGrp="1"/>
          </p:cNvSpPr>
          <p:nvPr>
            <p:ph type="dt" sz="half" idx="10"/>
          </p:nvPr>
        </p:nvSpPr>
        <p:spPr/>
        <p:txBody>
          <a:bodyPr/>
          <a:lstStyle/>
          <a:p>
            <a:fld id="{945CA836-28FD-4AB8-9597-F1A8705FE38D}" type="datetime1">
              <a:rPr lang="es-CO" smtClean="0"/>
              <a:t>28/03/2023</a:t>
            </a:fld>
            <a:endParaRPr lang="es-CO"/>
          </a:p>
        </p:txBody>
      </p:sp>
      <p:sp>
        <p:nvSpPr>
          <p:cNvPr id="6" name="Marcador de pie de página 5">
            <a:extLst>
              <a:ext uri="{FF2B5EF4-FFF2-40B4-BE49-F238E27FC236}">
                <a16:creationId xmlns:a16="http://schemas.microsoft.com/office/drawing/2014/main" id="{1C80A152-738A-47D0-AF53-B36593D2FDE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F82515C-D868-4212-8EF3-ADD796B501E7}"/>
              </a:ext>
            </a:extLst>
          </p:cNvPr>
          <p:cNvSpPr>
            <a:spLocks noGrp="1"/>
          </p:cNvSpPr>
          <p:nvPr>
            <p:ph type="sldNum" sz="quarter" idx="12"/>
          </p:nvPr>
        </p:nvSpPr>
        <p:spPr/>
        <p:txBody>
          <a:bodyPr/>
          <a:lstStyle/>
          <a:p>
            <a:fld id="{3BB8831E-BAFE-442B-BCE0-5DEA4DDF3E45}" type="slidenum">
              <a:rPr lang="es-CO" smtClean="0"/>
              <a:t>‹Nº›</a:t>
            </a:fld>
            <a:endParaRPr lang="es-CO"/>
          </a:p>
        </p:txBody>
      </p:sp>
    </p:spTree>
    <p:extLst>
      <p:ext uri="{BB962C8B-B14F-4D97-AF65-F5344CB8AC3E}">
        <p14:creationId xmlns:p14="http://schemas.microsoft.com/office/powerpoint/2010/main" val="109944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0CE8F-301B-4148-860E-43AD098C110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B213552-F144-40B0-AA19-E1C42A6AF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179BE7B-32F4-4697-88EB-E187981776D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4A00C84-3AA0-4CEB-8DE1-88D7D82A07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9DE613C-0F55-46EA-94D8-5085A851C8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61A1682-B014-45DF-AEA3-864348766818}"/>
              </a:ext>
            </a:extLst>
          </p:cNvPr>
          <p:cNvSpPr>
            <a:spLocks noGrp="1"/>
          </p:cNvSpPr>
          <p:nvPr>
            <p:ph type="dt" sz="half" idx="10"/>
          </p:nvPr>
        </p:nvSpPr>
        <p:spPr/>
        <p:txBody>
          <a:bodyPr/>
          <a:lstStyle/>
          <a:p>
            <a:fld id="{A4ABF012-A33E-4F9E-873B-9DCE47B4E277}" type="datetime1">
              <a:rPr lang="es-CO" smtClean="0"/>
              <a:t>28/03/2023</a:t>
            </a:fld>
            <a:endParaRPr lang="es-CO"/>
          </a:p>
        </p:txBody>
      </p:sp>
      <p:sp>
        <p:nvSpPr>
          <p:cNvPr id="8" name="Marcador de pie de página 7">
            <a:extLst>
              <a:ext uri="{FF2B5EF4-FFF2-40B4-BE49-F238E27FC236}">
                <a16:creationId xmlns:a16="http://schemas.microsoft.com/office/drawing/2014/main" id="{D23D16B0-1EE4-4BA5-A5FD-BB3239D354D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0D5C8D1-8B3B-4580-BAD4-8DA56C7FCF09}"/>
              </a:ext>
            </a:extLst>
          </p:cNvPr>
          <p:cNvSpPr>
            <a:spLocks noGrp="1"/>
          </p:cNvSpPr>
          <p:nvPr>
            <p:ph type="sldNum" sz="quarter" idx="12"/>
          </p:nvPr>
        </p:nvSpPr>
        <p:spPr/>
        <p:txBody>
          <a:bodyPr/>
          <a:lstStyle/>
          <a:p>
            <a:fld id="{3BB8831E-BAFE-442B-BCE0-5DEA4DDF3E45}" type="slidenum">
              <a:rPr lang="es-CO" smtClean="0"/>
              <a:t>‹Nº›</a:t>
            </a:fld>
            <a:endParaRPr lang="es-CO"/>
          </a:p>
        </p:txBody>
      </p:sp>
    </p:spTree>
    <p:extLst>
      <p:ext uri="{BB962C8B-B14F-4D97-AF65-F5344CB8AC3E}">
        <p14:creationId xmlns:p14="http://schemas.microsoft.com/office/powerpoint/2010/main" val="405730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4C1B0-A087-43BC-B7E8-0F7FCFB588D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935A6D9-6E45-4D7A-9300-2E34E428DAEA}"/>
              </a:ext>
            </a:extLst>
          </p:cNvPr>
          <p:cNvSpPr>
            <a:spLocks noGrp="1"/>
          </p:cNvSpPr>
          <p:nvPr>
            <p:ph type="dt" sz="half" idx="10"/>
          </p:nvPr>
        </p:nvSpPr>
        <p:spPr/>
        <p:txBody>
          <a:bodyPr/>
          <a:lstStyle/>
          <a:p>
            <a:fld id="{B8ECF024-22B5-4256-8802-EDA5869C3CEE}" type="datetime1">
              <a:rPr lang="es-CO" smtClean="0"/>
              <a:t>28/03/2023</a:t>
            </a:fld>
            <a:endParaRPr lang="es-CO"/>
          </a:p>
        </p:txBody>
      </p:sp>
      <p:sp>
        <p:nvSpPr>
          <p:cNvPr id="4" name="Marcador de pie de página 3">
            <a:extLst>
              <a:ext uri="{FF2B5EF4-FFF2-40B4-BE49-F238E27FC236}">
                <a16:creationId xmlns:a16="http://schemas.microsoft.com/office/drawing/2014/main" id="{2B2D7493-8878-4CA0-900B-96AA2544998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A38BDB39-7730-44FE-85EF-06C4BA386DD7}"/>
              </a:ext>
            </a:extLst>
          </p:cNvPr>
          <p:cNvSpPr>
            <a:spLocks noGrp="1"/>
          </p:cNvSpPr>
          <p:nvPr>
            <p:ph type="sldNum" sz="quarter" idx="12"/>
          </p:nvPr>
        </p:nvSpPr>
        <p:spPr/>
        <p:txBody>
          <a:bodyPr/>
          <a:lstStyle/>
          <a:p>
            <a:fld id="{3BB8831E-BAFE-442B-BCE0-5DEA4DDF3E45}" type="slidenum">
              <a:rPr lang="es-CO" smtClean="0"/>
              <a:t>‹Nº›</a:t>
            </a:fld>
            <a:endParaRPr lang="es-CO"/>
          </a:p>
        </p:txBody>
      </p:sp>
    </p:spTree>
    <p:extLst>
      <p:ext uri="{BB962C8B-B14F-4D97-AF65-F5344CB8AC3E}">
        <p14:creationId xmlns:p14="http://schemas.microsoft.com/office/powerpoint/2010/main" val="1525838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5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B0049-22BC-4A9F-ADD6-05A729D00D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D12F50-60A1-40AE-ADCA-6D92144F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8B58F5-C6A5-4A24-84BE-BD765B93C16B}"/>
              </a:ext>
            </a:extLst>
          </p:cNvPr>
          <p:cNvSpPr>
            <a:spLocks noGrp="1"/>
          </p:cNvSpPr>
          <p:nvPr>
            <p:ph type="dt" sz="half" idx="10"/>
          </p:nvPr>
        </p:nvSpPr>
        <p:spPr/>
        <p:txBody>
          <a:bodyPr/>
          <a:lstStyle/>
          <a:p>
            <a:fld id="{3E7D83B6-0E02-4B10-8B3F-4C513EB5FD36}" type="datetime1">
              <a:rPr lang="es-CO" smtClean="0"/>
              <a:t>28/03/2023</a:t>
            </a:fld>
            <a:endParaRPr lang="es-CO"/>
          </a:p>
        </p:txBody>
      </p:sp>
      <p:sp>
        <p:nvSpPr>
          <p:cNvPr id="5" name="Marcador de pie de página 4">
            <a:extLst>
              <a:ext uri="{FF2B5EF4-FFF2-40B4-BE49-F238E27FC236}">
                <a16:creationId xmlns:a16="http://schemas.microsoft.com/office/drawing/2014/main" id="{1B77DD69-CCED-4996-AEF8-B27D37E48AA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494A5AB-B9EB-4562-B6FA-6D9E51E91D71}"/>
              </a:ext>
            </a:extLst>
          </p:cNvPr>
          <p:cNvSpPr>
            <a:spLocks noGrp="1"/>
          </p:cNvSpPr>
          <p:nvPr>
            <p:ph type="sldNum" sz="quarter" idx="12"/>
          </p:nvPr>
        </p:nvSpPr>
        <p:spPr/>
        <p:txBody>
          <a:bodyPr/>
          <a:lstStyle/>
          <a:p>
            <a:fld id="{3BB8831E-BAFE-442B-BCE0-5DEA4DDF3E45}" type="slidenum">
              <a:rPr lang="es-CO" smtClean="0"/>
              <a:t>‹Nº›</a:t>
            </a:fld>
            <a:endParaRPr lang="es-CO"/>
          </a:p>
        </p:txBody>
      </p:sp>
      <p:pic>
        <p:nvPicPr>
          <p:cNvPr id="9" name="Imagen 8" descr="Forma&#10;&#10;Descripción generada automáticamente con confianza media">
            <a:extLst>
              <a:ext uri="{FF2B5EF4-FFF2-40B4-BE49-F238E27FC236}">
                <a16:creationId xmlns:a16="http://schemas.microsoft.com/office/drawing/2014/main" id="{74205536-B85D-4FB1-B141-3EA6523648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739" y="136525"/>
            <a:ext cx="2435261" cy="1054484"/>
          </a:xfrm>
          <a:prstGeom prst="rect">
            <a:avLst/>
          </a:prstGeom>
        </p:spPr>
      </p:pic>
    </p:spTree>
    <p:extLst>
      <p:ext uri="{BB962C8B-B14F-4D97-AF65-F5344CB8AC3E}">
        <p14:creationId xmlns:p14="http://schemas.microsoft.com/office/powerpoint/2010/main" val="2072614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9D125E-D34D-4221-952F-81BCB7506D38}"/>
              </a:ext>
            </a:extLst>
          </p:cNvPr>
          <p:cNvSpPr>
            <a:spLocks noGrp="1"/>
          </p:cNvSpPr>
          <p:nvPr>
            <p:ph type="dt" sz="half" idx="10"/>
          </p:nvPr>
        </p:nvSpPr>
        <p:spPr/>
        <p:txBody>
          <a:bodyPr/>
          <a:lstStyle/>
          <a:p>
            <a:fld id="{F61D8B94-E8DD-489C-A322-73EB096A7E3E}" type="datetime1">
              <a:rPr lang="es-CO" smtClean="0"/>
              <a:t>28/03/2023</a:t>
            </a:fld>
            <a:endParaRPr lang="es-CO"/>
          </a:p>
        </p:txBody>
      </p:sp>
      <p:sp>
        <p:nvSpPr>
          <p:cNvPr id="3" name="Marcador de pie de página 2">
            <a:extLst>
              <a:ext uri="{FF2B5EF4-FFF2-40B4-BE49-F238E27FC236}">
                <a16:creationId xmlns:a16="http://schemas.microsoft.com/office/drawing/2014/main" id="{DDC8B83B-95FB-4279-A360-80B8E83D07A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7B31F1F-44BA-4BB1-A110-90550D3A5DB4}"/>
              </a:ext>
            </a:extLst>
          </p:cNvPr>
          <p:cNvSpPr>
            <a:spLocks noGrp="1"/>
          </p:cNvSpPr>
          <p:nvPr>
            <p:ph type="sldNum" sz="quarter" idx="12"/>
          </p:nvPr>
        </p:nvSpPr>
        <p:spPr/>
        <p:txBody>
          <a:bodyPr/>
          <a:lstStyle/>
          <a:p>
            <a:fld id="{3BB8831E-BAFE-442B-BCE0-5DEA4DDF3E45}" type="slidenum">
              <a:rPr lang="es-CO" smtClean="0"/>
              <a:t>‹Nº›</a:t>
            </a:fld>
            <a:endParaRPr lang="es-CO"/>
          </a:p>
        </p:txBody>
      </p:sp>
    </p:spTree>
    <p:extLst>
      <p:ext uri="{BB962C8B-B14F-4D97-AF65-F5344CB8AC3E}">
        <p14:creationId xmlns:p14="http://schemas.microsoft.com/office/powerpoint/2010/main" val="2604365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D4D046-7392-4FD9-9C6C-D446552FC7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9A22E7F-E28F-45B8-9F34-24DC889BB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0D6C896-FDD5-4C4D-87EF-731275746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0A2BE1B-A349-4D08-9FAD-7F715157D9B0}"/>
              </a:ext>
            </a:extLst>
          </p:cNvPr>
          <p:cNvSpPr>
            <a:spLocks noGrp="1"/>
          </p:cNvSpPr>
          <p:nvPr>
            <p:ph type="dt" sz="half" idx="10"/>
          </p:nvPr>
        </p:nvSpPr>
        <p:spPr/>
        <p:txBody>
          <a:bodyPr/>
          <a:lstStyle/>
          <a:p>
            <a:fld id="{1EB5943B-A77B-46DC-BDA4-AB7F870E75E4}" type="datetime1">
              <a:rPr lang="es-CO" smtClean="0"/>
              <a:t>28/03/2023</a:t>
            </a:fld>
            <a:endParaRPr lang="es-CO"/>
          </a:p>
        </p:txBody>
      </p:sp>
      <p:sp>
        <p:nvSpPr>
          <p:cNvPr id="6" name="Marcador de pie de página 5">
            <a:extLst>
              <a:ext uri="{FF2B5EF4-FFF2-40B4-BE49-F238E27FC236}">
                <a16:creationId xmlns:a16="http://schemas.microsoft.com/office/drawing/2014/main" id="{987D0CB2-1CB5-41B6-A6DD-50B3F4D12AD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851BB1C-45D8-4EB5-AB75-8D8B06E567E3}"/>
              </a:ext>
            </a:extLst>
          </p:cNvPr>
          <p:cNvSpPr>
            <a:spLocks noGrp="1"/>
          </p:cNvSpPr>
          <p:nvPr>
            <p:ph type="sldNum" sz="quarter" idx="12"/>
          </p:nvPr>
        </p:nvSpPr>
        <p:spPr/>
        <p:txBody>
          <a:bodyPr/>
          <a:lstStyle/>
          <a:p>
            <a:fld id="{3BB8831E-BAFE-442B-BCE0-5DEA4DDF3E45}" type="slidenum">
              <a:rPr lang="es-CO" smtClean="0"/>
              <a:t>‹Nº›</a:t>
            </a:fld>
            <a:endParaRPr lang="es-CO"/>
          </a:p>
        </p:txBody>
      </p:sp>
    </p:spTree>
    <p:extLst>
      <p:ext uri="{BB962C8B-B14F-4D97-AF65-F5344CB8AC3E}">
        <p14:creationId xmlns:p14="http://schemas.microsoft.com/office/powerpoint/2010/main" val="133532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6D452-B724-4915-9AE9-94617A5833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CCBA5DD-C5F2-4488-97F0-138C304AA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733FEEC-3F3E-4618-96AF-B005A1ED8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87B5B3C-A651-4EDC-A1F6-55E74EB6524D}"/>
              </a:ext>
            </a:extLst>
          </p:cNvPr>
          <p:cNvSpPr>
            <a:spLocks noGrp="1"/>
          </p:cNvSpPr>
          <p:nvPr>
            <p:ph type="dt" sz="half" idx="10"/>
          </p:nvPr>
        </p:nvSpPr>
        <p:spPr/>
        <p:txBody>
          <a:bodyPr/>
          <a:lstStyle/>
          <a:p>
            <a:fld id="{22C445AF-3B2F-4FB4-919F-A250885BEF52}" type="datetime1">
              <a:rPr lang="es-CO" smtClean="0"/>
              <a:t>28/03/2023</a:t>
            </a:fld>
            <a:endParaRPr lang="es-CO"/>
          </a:p>
        </p:txBody>
      </p:sp>
      <p:sp>
        <p:nvSpPr>
          <p:cNvPr id="6" name="Marcador de pie de página 5">
            <a:extLst>
              <a:ext uri="{FF2B5EF4-FFF2-40B4-BE49-F238E27FC236}">
                <a16:creationId xmlns:a16="http://schemas.microsoft.com/office/drawing/2014/main" id="{84E6997B-8C07-4EAD-BBD7-37889BCE842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DC4AE43-9AC7-4AEF-8337-844C39C807DA}"/>
              </a:ext>
            </a:extLst>
          </p:cNvPr>
          <p:cNvSpPr>
            <a:spLocks noGrp="1"/>
          </p:cNvSpPr>
          <p:nvPr>
            <p:ph type="sldNum" sz="quarter" idx="12"/>
          </p:nvPr>
        </p:nvSpPr>
        <p:spPr/>
        <p:txBody>
          <a:bodyPr/>
          <a:lstStyle/>
          <a:p>
            <a:fld id="{3BB8831E-BAFE-442B-BCE0-5DEA4DDF3E45}" type="slidenum">
              <a:rPr lang="es-CO" smtClean="0"/>
              <a:t>‹Nº›</a:t>
            </a:fld>
            <a:endParaRPr lang="es-CO"/>
          </a:p>
        </p:txBody>
      </p:sp>
    </p:spTree>
    <p:extLst>
      <p:ext uri="{BB962C8B-B14F-4D97-AF65-F5344CB8AC3E}">
        <p14:creationId xmlns:p14="http://schemas.microsoft.com/office/powerpoint/2010/main" val="3662163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42D77-E96B-43EC-A5D5-3D415519CAE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1D33470-704F-4D03-BB4C-F7979BF1F9F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05FC997-C3EA-42D8-9F63-86565A54E2B4}"/>
              </a:ext>
            </a:extLst>
          </p:cNvPr>
          <p:cNvSpPr>
            <a:spLocks noGrp="1"/>
          </p:cNvSpPr>
          <p:nvPr>
            <p:ph type="dt" sz="half" idx="10"/>
          </p:nvPr>
        </p:nvSpPr>
        <p:spPr/>
        <p:txBody>
          <a:bodyPr/>
          <a:lstStyle/>
          <a:p>
            <a:fld id="{BF828B3C-7E94-4FE4-AE71-A10F2E4E875C}" type="datetime1">
              <a:rPr lang="es-CO" smtClean="0"/>
              <a:t>28/03/2023</a:t>
            </a:fld>
            <a:endParaRPr lang="es-CO"/>
          </a:p>
        </p:txBody>
      </p:sp>
      <p:sp>
        <p:nvSpPr>
          <p:cNvPr id="5" name="Marcador de pie de página 4">
            <a:extLst>
              <a:ext uri="{FF2B5EF4-FFF2-40B4-BE49-F238E27FC236}">
                <a16:creationId xmlns:a16="http://schemas.microsoft.com/office/drawing/2014/main" id="{70F8AEC3-FD17-4193-A2A9-1588F413C2C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7D9CF76-CA78-4C9F-8007-669E3ADF34DD}"/>
              </a:ext>
            </a:extLst>
          </p:cNvPr>
          <p:cNvSpPr>
            <a:spLocks noGrp="1"/>
          </p:cNvSpPr>
          <p:nvPr>
            <p:ph type="sldNum" sz="quarter" idx="12"/>
          </p:nvPr>
        </p:nvSpPr>
        <p:spPr/>
        <p:txBody>
          <a:bodyPr/>
          <a:lstStyle/>
          <a:p>
            <a:fld id="{3BB8831E-BAFE-442B-BCE0-5DEA4DDF3E45}" type="slidenum">
              <a:rPr lang="es-CO" smtClean="0"/>
              <a:t>‹Nº›</a:t>
            </a:fld>
            <a:endParaRPr lang="es-CO"/>
          </a:p>
        </p:txBody>
      </p:sp>
    </p:spTree>
    <p:extLst>
      <p:ext uri="{BB962C8B-B14F-4D97-AF65-F5344CB8AC3E}">
        <p14:creationId xmlns:p14="http://schemas.microsoft.com/office/powerpoint/2010/main" val="1168064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53894E-0913-41FF-8159-297E9F4505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96FD5EF-7077-43DA-A61D-8224F966FAC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32A22D2-EB21-4825-8C8F-2A171BF8C239}"/>
              </a:ext>
            </a:extLst>
          </p:cNvPr>
          <p:cNvSpPr>
            <a:spLocks noGrp="1"/>
          </p:cNvSpPr>
          <p:nvPr>
            <p:ph type="dt" sz="half" idx="10"/>
          </p:nvPr>
        </p:nvSpPr>
        <p:spPr/>
        <p:txBody>
          <a:bodyPr/>
          <a:lstStyle/>
          <a:p>
            <a:fld id="{DFEEB8C1-16E7-475D-B00E-39CAFB34E4C8}" type="datetime1">
              <a:rPr lang="es-CO" smtClean="0"/>
              <a:t>28/03/2023</a:t>
            </a:fld>
            <a:endParaRPr lang="es-CO"/>
          </a:p>
        </p:txBody>
      </p:sp>
      <p:sp>
        <p:nvSpPr>
          <p:cNvPr id="5" name="Marcador de pie de página 4">
            <a:extLst>
              <a:ext uri="{FF2B5EF4-FFF2-40B4-BE49-F238E27FC236}">
                <a16:creationId xmlns:a16="http://schemas.microsoft.com/office/drawing/2014/main" id="{B0A248CC-5B2C-48E5-9A15-8068A7C1A67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F5CD812-C2FE-4836-A865-0A96FF0B857B}"/>
              </a:ext>
            </a:extLst>
          </p:cNvPr>
          <p:cNvSpPr>
            <a:spLocks noGrp="1"/>
          </p:cNvSpPr>
          <p:nvPr>
            <p:ph type="sldNum" sz="quarter" idx="12"/>
          </p:nvPr>
        </p:nvSpPr>
        <p:spPr/>
        <p:txBody>
          <a:bodyPr/>
          <a:lstStyle/>
          <a:p>
            <a:fld id="{3BB8831E-BAFE-442B-BCE0-5DEA4DDF3E45}" type="slidenum">
              <a:rPr lang="es-CO" smtClean="0"/>
              <a:t>‹Nº›</a:t>
            </a:fld>
            <a:endParaRPr lang="es-CO"/>
          </a:p>
        </p:txBody>
      </p:sp>
    </p:spTree>
    <p:extLst>
      <p:ext uri="{BB962C8B-B14F-4D97-AF65-F5344CB8AC3E}">
        <p14:creationId xmlns:p14="http://schemas.microsoft.com/office/powerpoint/2010/main" val="323030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7327B7-45F2-437D-B7E8-CA87D9BD24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A2583A7-FFEA-45E9-A139-46CB4F370F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D13DD50-E45B-428A-A32D-17201A58879C}"/>
              </a:ext>
            </a:extLst>
          </p:cNvPr>
          <p:cNvSpPr>
            <a:spLocks noGrp="1"/>
          </p:cNvSpPr>
          <p:nvPr>
            <p:ph type="dt" sz="half" idx="10"/>
          </p:nvPr>
        </p:nvSpPr>
        <p:spPr/>
        <p:txBody>
          <a:bodyPr/>
          <a:lstStyle/>
          <a:p>
            <a:fld id="{4C621125-5F38-4A5D-9C1D-770172518C39}" type="datetime1">
              <a:rPr lang="es-CO" smtClean="0"/>
              <a:t>28/03/2023</a:t>
            </a:fld>
            <a:endParaRPr lang="es-CO"/>
          </a:p>
        </p:txBody>
      </p:sp>
      <p:sp>
        <p:nvSpPr>
          <p:cNvPr id="5" name="Marcador de pie de página 4">
            <a:extLst>
              <a:ext uri="{FF2B5EF4-FFF2-40B4-BE49-F238E27FC236}">
                <a16:creationId xmlns:a16="http://schemas.microsoft.com/office/drawing/2014/main" id="{EF05EB4D-5B4B-4D9E-AAB3-C93F23641C7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0BC93E0-030A-4B7D-84DF-98DDF216679D}"/>
              </a:ext>
            </a:extLst>
          </p:cNvPr>
          <p:cNvSpPr>
            <a:spLocks noGrp="1"/>
          </p:cNvSpPr>
          <p:nvPr>
            <p:ph type="sldNum" sz="quarter" idx="12"/>
          </p:nvPr>
        </p:nvSpPr>
        <p:spPr/>
        <p:txBody>
          <a:bodyPr/>
          <a:lstStyle/>
          <a:p>
            <a:fld id="{3BB8831E-BAFE-442B-BCE0-5DEA4DDF3E45}" type="slidenum">
              <a:rPr lang="es-CO" smtClean="0"/>
              <a:t>‹Nº›</a:t>
            </a:fld>
            <a:endParaRPr lang="es-CO"/>
          </a:p>
        </p:txBody>
      </p:sp>
    </p:spTree>
    <p:extLst>
      <p:ext uri="{BB962C8B-B14F-4D97-AF65-F5344CB8AC3E}">
        <p14:creationId xmlns:p14="http://schemas.microsoft.com/office/powerpoint/2010/main" val="258594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B0049-22BC-4A9F-ADD6-05A729D00D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D12F50-60A1-40AE-ADCA-6D92144F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8B58F5-C6A5-4A24-84BE-BD765B93C16B}"/>
              </a:ext>
            </a:extLst>
          </p:cNvPr>
          <p:cNvSpPr>
            <a:spLocks noGrp="1"/>
          </p:cNvSpPr>
          <p:nvPr>
            <p:ph type="dt" sz="half" idx="10"/>
          </p:nvPr>
        </p:nvSpPr>
        <p:spPr/>
        <p:txBody>
          <a:bodyPr/>
          <a:lstStyle/>
          <a:p>
            <a:fld id="{53E61CBD-EE53-4467-97EE-CC4647AB387D}" type="datetime1">
              <a:rPr lang="es-CO" smtClean="0"/>
              <a:t>28/03/2023</a:t>
            </a:fld>
            <a:endParaRPr lang="es-CO"/>
          </a:p>
        </p:txBody>
      </p:sp>
      <p:sp>
        <p:nvSpPr>
          <p:cNvPr id="5" name="Marcador de pie de página 4">
            <a:extLst>
              <a:ext uri="{FF2B5EF4-FFF2-40B4-BE49-F238E27FC236}">
                <a16:creationId xmlns:a16="http://schemas.microsoft.com/office/drawing/2014/main" id="{1B77DD69-CCED-4996-AEF8-B27D37E48AA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494A5AB-B9EB-4562-B6FA-6D9E51E91D71}"/>
              </a:ext>
            </a:extLst>
          </p:cNvPr>
          <p:cNvSpPr>
            <a:spLocks noGrp="1"/>
          </p:cNvSpPr>
          <p:nvPr>
            <p:ph type="sldNum" sz="quarter" idx="12"/>
          </p:nvPr>
        </p:nvSpPr>
        <p:spPr/>
        <p:txBody>
          <a:bodyPr/>
          <a:lstStyle/>
          <a:p>
            <a:fld id="{3BB8831E-BAFE-442B-BCE0-5DEA4DDF3E45}" type="slidenum">
              <a:rPr lang="es-CO" smtClean="0"/>
              <a:t>‹Nº›</a:t>
            </a:fld>
            <a:endParaRPr lang="es-CO"/>
          </a:p>
        </p:txBody>
      </p:sp>
      <p:pic>
        <p:nvPicPr>
          <p:cNvPr id="9" name="Imagen 8" descr="Forma&#10;&#10;Descripción generada automáticamente con confianza media">
            <a:extLst>
              <a:ext uri="{FF2B5EF4-FFF2-40B4-BE49-F238E27FC236}">
                <a16:creationId xmlns:a16="http://schemas.microsoft.com/office/drawing/2014/main" id="{74205536-B85D-4FB1-B141-3EA6523648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739" y="136525"/>
            <a:ext cx="2435261" cy="1054484"/>
          </a:xfrm>
          <a:prstGeom prst="rect">
            <a:avLst/>
          </a:prstGeom>
        </p:spPr>
      </p:pic>
    </p:spTree>
    <p:extLst>
      <p:ext uri="{BB962C8B-B14F-4D97-AF65-F5344CB8AC3E}">
        <p14:creationId xmlns:p14="http://schemas.microsoft.com/office/powerpoint/2010/main" val="374568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B0049-22BC-4A9F-ADD6-05A729D00D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D12F50-60A1-40AE-ADCA-6D92144F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8B58F5-C6A5-4A24-84BE-BD765B93C16B}"/>
              </a:ext>
            </a:extLst>
          </p:cNvPr>
          <p:cNvSpPr>
            <a:spLocks noGrp="1"/>
          </p:cNvSpPr>
          <p:nvPr>
            <p:ph type="dt" sz="half" idx="10"/>
          </p:nvPr>
        </p:nvSpPr>
        <p:spPr/>
        <p:txBody>
          <a:bodyPr/>
          <a:lstStyle/>
          <a:p>
            <a:fld id="{CE5F0417-63B9-4F12-A3A5-F5F749E4C97E}" type="datetime1">
              <a:rPr lang="es-CO" smtClean="0"/>
              <a:t>28/03/2023</a:t>
            </a:fld>
            <a:endParaRPr lang="es-CO"/>
          </a:p>
        </p:txBody>
      </p:sp>
      <p:sp>
        <p:nvSpPr>
          <p:cNvPr id="5" name="Marcador de pie de página 4">
            <a:extLst>
              <a:ext uri="{FF2B5EF4-FFF2-40B4-BE49-F238E27FC236}">
                <a16:creationId xmlns:a16="http://schemas.microsoft.com/office/drawing/2014/main" id="{1B77DD69-CCED-4996-AEF8-B27D37E48AA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494A5AB-B9EB-4562-B6FA-6D9E51E91D71}"/>
              </a:ext>
            </a:extLst>
          </p:cNvPr>
          <p:cNvSpPr>
            <a:spLocks noGrp="1"/>
          </p:cNvSpPr>
          <p:nvPr>
            <p:ph type="sldNum" sz="quarter" idx="12"/>
          </p:nvPr>
        </p:nvSpPr>
        <p:spPr/>
        <p:txBody>
          <a:bodyPr/>
          <a:lstStyle/>
          <a:p>
            <a:fld id="{3BB8831E-BAFE-442B-BCE0-5DEA4DDF3E45}" type="slidenum">
              <a:rPr lang="es-CO" smtClean="0"/>
              <a:t>‹Nº›</a:t>
            </a:fld>
            <a:endParaRPr lang="es-CO"/>
          </a:p>
        </p:txBody>
      </p:sp>
      <p:pic>
        <p:nvPicPr>
          <p:cNvPr id="9" name="Imagen 8" descr="Forma&#10;&#10;Descripción generada automáticamente con confianza media">
            <a:extLst>
              <a:ext uri="{FF2B5EF4-FFF2-40B4-BE49-F238E27FC236}">
                <a16:creationId xmlns:a16="http://schemas.microsoft.com/office/drawing/2014/main" id="{74205536-B85D-4FB1-B141-3EA6523648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739" y="136525"/>
            <a:ext cx="2435261" cy="1054484"/>
          </a:xfrm>
          <a:prstGeom prst="rect">
            <a:avLst/>
          </a:prstGeom>
        </p:spPr>
      </p:pic>
    </p:spTree>
    <p:extLst>
      <p:ext uri="{BB962C8B-B14F-4D97-AF65-F5344CB8AC3E}">
        <p14:creationId xmlns:p14="http://schemas.microsoft.com/office/powerpoint/2010/main" val="192565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B0049-22BC-4A9F-ADD6-05A729D00D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D12F50-60A1-40AE-ADCA-6D92144F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8B58F5-C6A5-4A24-84BE-BD765B93C16B}"/>
              </a:ext>
            </a:extLst>
          </p:cNvPr>
          <p:cNvSpPr>
            <a:spLocks noGrp="1"/>
          </p:cNvSpPr>
          <p:nvPr>
            <p:ph type="dt" sz="half" idx="10"/>
          </p:nvPr>
        </p:nvSpPr>
        <p:spPr/>
        <p:txBody>
          <a:bodyPr/>
          <a:lstStyle/>
          <a:p>
            <a:fld id="{0290C04B-6F76-4B36-8126-97805AB1952E}" type="datetime1">
              <a:rPr lang="es-CO" smtClean="0"/>
              <a:t>28/03/2023</a:t>
            </a:fld>
            <a:endParaRPr lang="es-CO"/>
          </a:p>
        </p:txBody>
      </p:sp>
      <p:sp>
        <p:nvSpPr>
          <p:cNvPr id="5" name="Marcador de pie de página 4">
            <a:extLst>
              <a:ext uri="{FF2B5EF4-FFF2-40B4-BE49-F238E27FC236}">
                <a16:creationId xmlns:a16="http://schemas.microsoft.com/office/drawing/2014/main" id="{1B77DD69-CCED-4996-AEF8-B27D37E48AA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494A5AB-B9EB-4562-B6FA-6D9E51E91D71}"/>
              </a:ext>
            </a:extLst>
          </p:cNvPr>
          <p:cNvSpPr>
            <a:spLocks noGrp="1"/>
          </p:cNvSpPr>
          <p:nvPr>
            <p:ph type="sldNum" sz="quarter" idx="12"/>
          </p:nvPr>
        </p:nvSpPr>
        <p:spPr/>
        <p:txBody>
          <a:bodyPr/>
          <a:lstStyle/>
          <a:p>
            <a:fld id="{3BB8831E-BAFE-442B-BCE0-5DEA4DDF3E45}" type="slidenum">
              <a:rPr lang="es-CO" smtClean="0"/>
              <a:t>‹Nº›</a:t>
            </a:fld>
            <a:endParaRPr lang="es-CO"/>
          </a:p>
        </p:txBody>
      </p:sp>
      <p:pic>
        <p:nvPicPr>
          <p:cNvPr id="9" name="Imagen 8" descr="Forma&#10;&#10;Descripción generada automáticamente con confianza media">
            <a:extLst>
              <a:ext uri="{FF2B5EF4-FFF2-40B4-BE49-F238E27FC236}">
                <a16:creationId xmlns:a16="http://schemas.microsoft.com/office/drawing/2014/main" id="{74205536-B85D-4FB1-B141-3EA6523648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739" y="136525"/>
            <a:ext cx="2435261" cy="1054484"/>
          </a:xfrm>
          <a:prstGeom prst="rect">
            <a:avLst/>
          </a:prstGeom>
        </p:spPr>
      </p:pic>
    </p:spTree>
    <p:extLst>
      <p:ext uri="{BB962C8B-B14F-4D97-AF65-F5344CB8AC3E}">
        <p14:creationId xmlns:p14="http://schemas.microsoft.com/office/powerpoint/2010/main" val="331332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165AB-F443-4286-8494-64B4A3103B7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E42E1D5-87E0-4A14-8FA7-1408F41D4761}"/>
              </a:ext>
            </a:extLst>
          </p:cNvPr>
          <p:cNvSpPr>
            <a:spLocks noGrp="1"/>
          </p:cNvSpPr>
          <p:nvPr>
            <p:ph type="dt" sz="half" idx="10"/>
          </p:nvPr>
        </p:nvSpPr>
        <p:spPr/>
        <p:txBody>
          <a:bodyPr/>
          <a:lstStyle/>
          <a:p>
            <a:fld id="{0525024C-47BF-4608-AC45-254D3DC0546D}" type="datetime1">
              <a:rPr lang="es-CO" smtClean="0"/>
              <a:t>28/03/2023</a:t>
            </a:fld>
            <a:endParaRPr lang="es-CO"/>
          </a:p>
        </p:txBody>
      </p:sp>
      <p:sp>
        <p:nvSpPr>
          <p:cNvPr id="4" name="Marcador de pie de página 3">
            <a:extLst>
              <a:ext uri="{FF2B5EF4-FFF2-40B4-BE49-F238E27FC236}">
                <a16:creationId xmlns:a16="http://schemas.microsoft.com/office/drawing/2014/main" id="{241260F8-29D7-484C-B50C-A6B78459BD8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34D7E68-5F21-4BC8-931B-729E97A17E75}"/>
              </a:ext>
            </a:extLst>
          </p:cNvPr>
          <p:cNvSpPr>
            <a:spLocks noGrp="1"/>
          </p:cNvSpPr>
          <p:nvPr>
            <p:ph type="sldNum" sz="quarter" idx="12"/>
          </p:nvPr>
        </p:nvSpPr>
        <p:spPr/>
        <p:txBody>
          <a:bodyPr/>
          <a:lstStyle/>
          <a:p>
            <a:fld id="{3BB8831E-BAFE-442B-BCE0-5DEA4DDF3E45}" type="slidenum">
              <a:rPr lang="es-CO" smtClean="0"/>
              <a:t>‹Nº›</a:t>
            </a:fld>
            <a:endParaRPr lang="es-CO"/>
          </a:p>
        </p:txBody>
      </p:sp>
    </p:spTree>
    <p:extLst>
      <p:ext uri="{BB962C8B-B14F-4D97-AF65-F5344CB8AC3E}">
        <p14:creationId xmlns:p14="http://schemas.microsoft.com/office/powerpoint/2010/main" val="389464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6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B0049-22BC-4A9F-ADD6-05A729D00D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D12F50-60A1-40AE-ADCA-6D92144F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8B58F5-C6A5-4A24-84BE-BD765B93C16B}"/>
              </a:ext>
            </a:extLst>
          </p:cNvPr>
          <p:cNvSpPr>
            <a:spLocks noGrp="1"/>
          </p:cNvSpPr>
          <p:nvPr>
            <p:ph type="dt" sz="half" idx="10"/>
          </p:nvPr>
        </p:nvSpPr>
        <p:spPr/>
        <p:txBody>
          <a:bodyPr/>
          <a:lstStyle/>
          <a:p>
            <a:fld id="{CD476E75-76D6-4CCE-9E01-674464F9D922}" type="datetime1">
              <a:rPr lang="es-CO" smtClean="0"/>
              <a:t>28/03/2023</a:t>
            </a:fld>
            <a:endParaRPr lang="es-CO"/>
          </a:p>
        </p:txBody>
      </p:sp>
      <p:sp>
        <p:nvSpPr>
          <p:cNvPr id="5" name="Marcador de pie de página 4">
            <a:extLst>
              <a:ext uri="{FF2B5EF4-FFF2-40B4-BE49-F238E27FC236}">
                <a16:creationId xmlns:a16="http://schemas.microsoft.com/office/drawing/2014/main" id="{1B77DD69-CCED-4996-AEF8-B27D37E48AA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494A5AB-B9EB-4562-B6FA-6D9E51E91D71}"/>
              </a:ext>
            </a:extLst>
          </p:cNvPr>
          <p:cNvSpPr>
            <a:spLocks noGrp="1"/>
          </p:cNvSpPr>
          <p:nvPr>
            <p:ph type="sldNum" sz="quarter" idx="12"/>
          </p:nvPr>
        </p:nvSpPr>
        <p:spPr/>
        <p:txBody>
          <a:bodyPr/>
          <a:lstStyle/>
          <a:p>
            <a:fld id="{3BB8831E-BAFE-442B-BCE0-5DEA4DDF3E45}" type="slidenum">
              <a:rPr lang="es-CO" smtClean="0"/>
              <a:t>‹Nº›</a:t>
            </a:fld>
            <a:endParaRPr lang="es-CO"/>
          </a:p>
        </p:txBody>
      </p:sp>
      <p:pic>
        <p:nvPicPr>
          <p:cNvPr id="9" name="Imagen 8" descr="Forma&#10;&#10;Descripción generada automáticamente con confianza media">
            <a:extLst>
              <a:ext uri="{FF2B5EF4-FFF2-40B4-BE49-F238E27FC236}">
                <a16:creationId xmlns:a16="http://schemas.microsoft.com/office/drawing/2014/main" id="{74205536-B85D-4FB1-B141-3EA6523648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739" y="136525"/>
            <a:ext cx="2435261" cy="1054484"/>
          </a:xfrm>
          <a:prstGeom prst="rect">
            <a:avLst/>
          </a:prstGeom>
        </p:spPr>
      </p:pic>
    </p:spTree>
    <p:extLst>
      <p:ext uri="{BB962C8B-B14F-4D97-AF65-F5344CB8AC3E}">
        <p14:creationId xmlns:p14="http://schemas.microsoft.com/office/powerpoint/2010/main" val="394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27C29-7F2F-4ABF-9583-FBE0D1A6435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F795A09-1DBC-4270-9DA9-E7D7FF9CC9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4C60660-15EA-4B55-BB00-95C072A67E68}"/>
              </a:ext>
            </a:extLst>
          </p:cNvPr>
          <p:cNvSpPr>
            <a:spLocks noGrp="1"/>
          </p:cNvSpPr>
          <p:nvPr>
            <p:ph type="dt" sz="half" idx="10"/>
          </p:nvPr>
        </p:nvSpPr>
        <p:spPr/>
        <p:txBody>
          <a:bodyPr/>
          <a:lstStyle/>
          <a:p>
            <a:fld id="{1900C3D4-6FD5-413F-82D0-2F8DCE2A9FDB}" type="datetime1">
              <a:rPr lang="es-CO" smtClean="0"/>
              <a:t>28/03/2023</a:t>
            </a:fld>
            <a:endParaRPr lang="es-CO"/>
          </a:p>
        </p:txBody>
      </p:sp>
      <p:sp>
        <p:nvSpPr>
          <p:cNvPr id="5" name="Marcador de pie de página 4">
            <a:extLst>
              <a:ext uri="{FF2B5EF4-FFF2-40B4-BE49-F238E27FC236}">
                <a16:creationId xmlns:a16="http://schemas.microsoft.com/office/drawing/2014/main" id="{11385753-3885-4FF8-820D-A4AB394B5AF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2D3062C-25F8-4821-92DF-9629F780D586}"/>
              </a:ext>
            </a:extLst>
          </p:cNvPr>
          <p:cNvSpPr>
            <a:spLocks noGrp="1"/>
          </p:cNvSpPr>
          <p:nvPr>
            <p:ph type="sldNum" sz="quarter" idx="12"/>
          </p:nvPr>
        </p:nvSpPr>
        <p:spPr/>
        <p:txBody>
          <a:bodyPr/>
          <a:lstStyle/>
          <a:p>
            <a:fld id="{3BB8831E-BAFE-442B-BCE0-5DEA4DDF3E45}" type="slidenum">
              <a:rPr lang="es-CO" smtClean="0"/>
              <a:t>‹Nº›</a:t>
            </a:fld>
            <a:endParaRPr lang="es-CO"/>
          </a:p>
        </p:txBody>
      </p:sp>
    </p:spTree>
    <p:extLst>
      <p:ext uri="{BB962C8B-B14F-4D97-AF65-F5344CB8AC3E}">
        <p14:creationId xmlns:p14="http://schemas.microsoft.com/office/powerpoint/2010/main" val="76668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B0049-22BC-4A9F-ADD6-05A729D00D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D12F50-60A1-40AE-ADCA-6D92144F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8B58F5-C6A5-4A24-84BE-BD765B93C16B}"/>
              </a:ext>
            </a:extLst>
          </p:cNvPr>
          <p:cNvSpPr>
            <a:spLocks noGrp="1"/>
          </p:cNvSpPr>
          <p:nvPr>
            <p:ph type="dt" sz="half" idx="10"/>
          </p:nvPr>
        </p:nvSpPr>
        <p:spPr/>
        <p:txBody>
          <a:bodyPr/>
          <a:lstStyle/>
          <a:p>
            <a:fld id="{373E7617-78F0-48C6-91D5-1323F765B91F}" type="datetime1">
              <a:rPr lang="es-CO" smtClean="0"/>
              <a:t>28/03/2023</a:t>
            </a:fld>
            <a:endParaRPr lang="es-CO"/>
          </a:p>
        </p:txBody>
      </p:sp>
      <p:sp>
        <p:nvSpPr>
          <p:cNvPr id="5" name="Marcador de pie de página 4">
            <a:extLst>
              <a:ext uri="{FF2B5EF4-FFF2-40B4-BE49-F238E27FC236}">
                <a16:creationId xmlns:a16="http://schemas.microsoft.com/office/drawing/2014/main" id="{1B77DD69-CCED-4996-AEF8-B27D37E48AA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494A5AB-B9EB-4562-B6FA-6D9E51E91D71}"/>
              </a:ext>
            </a:extLst>
          </p:cNvPr>
          <p:cNvSpPr>
            <a:spLocks noGrp="1"/>
          </p:cNvSpPr>
          <p:nvPr>
            <p:ph type="sldNum" sz="quarter" idx="12"/>
          </p:nvPr>
        </p:nvSpPr>
        <p:spPr/>
        <p:txBody>
          <a:bodyPr/>
          <a:lstStyle/>
          <a:p>
            <a:fld id="{3BB8831E-BAFE-442B-BCE0-5DEA4DDF3E45}" type="slidenum">
              <a:rPr lang="es-CO" smtClean="0"/>
              <a:t>‹Nº›</a:t>
            </a:fld>
            <a:endParaRPr lang="es-CO"/>
          </a:p>
        </p:txBody>
      </p:sp>
      <p:pic>
        <p:nvPicPr>
          <p:cNvPr id="9" name="Imagen 8" descr="Forma&#10;&#10;Descripción generada automáticamente con confianza media">
            <a:extLst>
              <a:ext uri="{FF2B5EF4-FFF2-40B4-BE49-F238E27FC236}">
                <a16:creationId xmlns:a16="http://schemas.microsoft.com/office/drawing/2014/main" id="{74205536-B85D-4FB1-B141-3EA6523648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739" y="136525"/>
            <a:ext cx="2435261" cy="1054484"/>
          </a:xfrm>
          <a:prstGeom prst="rect">
            <a:avLst/>
          </a:prstGeom>
        </p:spPr>
      </p:pic>
    </p:spTree>
    <p:extLst>
      <p:ext uri="{BB962C8B-B14F-4D97-AF65-F5344CB8AC3E}">
        <p14:creationId xmlns:p14="http://schemas.microsoft.com/office/powerpoint/2010/main" val="170851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5E5CFF7-8C6B-4826-830F-05256B5B1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30E1580-6C2B-4918-83F4-578BE2DA10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58C6E5C-698F-4987-95AF-EA064AB7C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E2A38-05FD-464D-9679-54E66C09E411}" type="datetime1">
              <a:rPr lang="es-CO" smtClean="0"/>
              <a:t>28/03/2023</a:t>
            </a:fld>
            <a:endParaRPr lang="es-CO"/>
          </a:p>
        </p:txBody>
      </p:sp>
      <p:sp>
        <p:nvSpPr>
          <p:cNvPr id="5" name="Marcador de pie de página 4">
            <a:extLst>
              <a:ext uri="{FF2B5EF4-FFF2-40B4-BE49-F238E27FC236}">
                <a16:creationId xmlns:a16="http://schemas.microsoft.com/office/drawing/2014/main" id="{FAE52B13-894A-4174-AADB-69597AECD3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AD0CDC1-1153-43A0-AB3C-A8E153716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8831E-BAFE-442B-BCE0-5DEA4DDF3E45}" type="slidenum">
              <a:rPr lang="es-CO" smtClean="0"/>
              <a:t>‹Nº›</a:t>
            </a:fld>
            <a:endParaRPr lang="es-CO"/>
          </a:p>
        </p:txBody>
      </p:sp>
    </p:spTree>
    <p:extLst>
      <p:ext uri="{BB962C8B-B14F-4D97-AF65-F5344CB8AC3E}">
        <p14:creationId xmlns:p14="http://schemas.microsoft.com/office/powerpoint/2010/main" val="1023999132"/>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1" r:id="rId3"/>
    <p:sldLayoutId id="2147483661" r:id="rId4"/>
    <p:sldLayoutId id="2147483663" r:id="rId5"/>
    <p:sldLayoutId id="2147483662" r:id="rId6"/>
    <p:sldLayoutId id="2147483666" r:id="rId7"/>
    <p:sldLayoutId id="2147483670" r:id="rId8"/>
    <p:sldLayoutId id="2147483664" r:id="rId9"/>
    <p:sldLayoutId id="2147483680" r:id="rId10"/>
    <p:sldLayoutId id="2147483672" r:id="rId11"/>
    <p:sldLayoutId id="2147483673" r:id="rId12"/>
    <p:sldLayoutId id="2147483674" r:id="rId13"/>
    <p:sldLayoutId id="2147483665" r:id="rId14"/>
    <p:sldLayoutId id="2147483675" r:id="rId15"/>
    <p:sldLayoutId id="2147483676" r:id="rId16"/>
    <p:sldLayoutId id="2147483677" r:id="rId17"/>
    <p:sldLayoutId id="2147483678" r:id="rId18"/>
    <p:sldLayoutId id="2147483679"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apps.powerapps.com/play/e/default-ea649e50-27d2-4318-9cb9-2fcffe16fd41/a/7dc71619-cbaa-489f-80a3-4ea931207531?tenantId=ea649e50-27d2-4318-9cb9-2fcffe16fd41"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mailto:amartinez@utb.edu.co"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2515A-8D36-4CAA-AAA4-90FC442BE856}"/>
              </a:ext>
            </a:extLst>
          </p:cNvPr>
          <p:cNvSpPr>
            <a:spLocks noGrp="1"/>
          </p:cNvSpPr>
          <p:nvPr>
            <p:ph type="title"/>
          </p:nvPr>
        </p:nvSpPr>
        <p:spPr>
          <a:xfrm>
            <a:off x="6538824" y="2082017"/>
            <a:ext cx="5404646" cy="2015427"/>
          </a:xfrm>
        </p:spPr>
        <p:txBody>
          <a:bodyPr>
            <a:normAutofit fontScale="90000"/>
          </a:bodyPr>
          <a:lstStyle/>
          <a:p>
            <a:pPr>
              <a:lnSpc>
                <a:spcPct val="100000"/>
              </a:lnSpc>
              <a:spcBef>
                <a:spcPts val="0"/>
              </a:spcBef>
            </a:pPr>
            <a:r>
              <a:rPr lang="es-CO" sz="3600" b="1" dirty="0">
                <a:solidFill>
                  <a:schemeClr val="bg1"/>
                </a:solidFill>
                <a:ea typeface="+mj-lt"/>
                <a:cs typeface="+mj-lt"/>
              </a:rPr>
              <a:t>INDUCCION PRÁCTICAS PROFESIONALES UTB 2p – 2023</a:t>
            </a:r>
            <a:br>
              <a:rPr lang="es-CO" sz="3600" b="1" dirty="0">
                <a:solidFill>
                  <a:schemeClr val="bg1"/>
                </a:solidFill>
                <a:ea typeface="+mj-lt"/>
                <a:cs typeface="+mj-lt"/>
              </a:rPr>
            </a:br>
            <a:br>
              <a:rPr lang="es-CO" sz="3600" b="1" dirty="0">
                <a:solidFill>
                  <a:schemeClr val="bg1"/>
                </a:solidFill>
                <a:ea typeface="+mj-lt"/>
                <a:cs typeface="+mj-lt"/>
              </a:rPr>
            </a:br>
            <a:endParaRPr lang="es-CO" sz="3600" b="1" dirty="0">
              <a:solidFill>
                <a:schemeClr val="bg1"/>
              </a:solidFill>
              <a:cs typeface="Calibri Light"/>
            </a:endParaRPr>
          </a:p>
        </p:txBody>
      </p:sp>
      <p:pic>
        <p:nvPicPr>
          <p:cNvPr id="7" name="Imagen 6" descr="Texto&#10;&#10;Descripción generada automáticamente con confianza media">
            <a:extLst>
              <a:ext uri="{FF2B5EF4-FFF2-40B4-BE49-F238E27FC236}">
                <a16:creationId xmlns:a16="http://schemas.microsoft.com/office/drawing/2014/main" id="{48A09967-3098-431C-8513-78760FA77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8824" y="547778"/>
            <a:ext cx="3289501" cy="1346258"/>
          </a:xfrm>
          <a:prstGeom prst="rect">
            <a:avLst/>
          </a:prstGeom>
        </p:spPr>
      </p:pic>
      <p:cxnSp>
        <p:nvCxnSpPr>
          <p:cNvPr id="12" name="Conector recto 11">
            <a:extLst>
              <a:ext uri="{FF2B5EF4-FFF2-40B4-BE49-F238E27FC236}">
                <a16:creationId xmlns:a16="http://schemas.microsoft.com/office/drawing/2014/main" id="{6833209D-EDB0-43A4-86AB-F466DFC686D9}"/>
              </a:ext>
            </a:extLst>
          </p:cNvPr>
          <p:cNvCxnSpPr>
            <a:cxnSpLocks/>
          </p:cNvCxnSpPr>
          <p:nvPr/>
        </p:nvCxnSpPr>
        <p:spPr>
          <a:xfrm flipH="1">
            <a:off x="6878400" y="3495329"/>
            <a:ext cx="470057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77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5C85C68E-1A21-4CF4-BC7D-2AA0C87D5B84}"/>
              </a:ext>
            </a:extLst>
          </p:cNvPr>
          <p:cNvGrpSpPr/>
          <p:nvPr/>
        </p:nvGrpSpPr>
        <p:grpSpPr>
          <a:xfrm>
            <a:off x="9129932" y="1617785"/>
            <a:ext cx="2518117" cy="2557701"/>
            <a:chOff x="9184641" y="3102966"/>
            <a:chExt cx="2844800" cy="1556832"/>
          </a:xfrm>
        </p:grpSpPr>
        <p:sp>
          <p:nvSpPr>
            <p:cNvPr id="7" name="Título 1">
              <a:extLst>
                <a:ext uri="{FF2B5EF4-FFF2-40B4-BE49-F238E27FC236}">
                  <a16:creationId xmlns:a16="http://schemas.microsoft.com/office/drawing/2014/main" id="{78607310-D950-4071-8715-C27314EA1E53}"/>
                </a:ext>
              </a:extLst>
            </p:cNvPr>
            <p:cNvSpPr txBox="1">
              <a:spLocks/>
            </p:cNvSpPr>
            <p:nvPr/>
          </p:nvSpPr>
          <p:spPr>
            <a:xfrm>
              <a:off x="9184641" y="3102966"/>
              <a:ext cx="2844800" cy="1556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s-ES" sz="3200" dirty="0">
                  <a:latin typeface="+mn-lt"/>
                </a:rPr>
                <a:t>LINK DE INSCRIPCION A PRÁCTICAS 2P - 2023</a:t>
              </a:r>
            </a:p>
          </p:txBody>
        </p:sp>
        <p:cxnSp>
          <p:nvCxnSpPr>
            <p:cNvPr id="15" name="Conector recto 14">
              <a:extLst>
                <a:ext uri="{FF2B5EF4-FFF2-40B4-BE49-F238E27FC236}">
                  <a16:creationId xmlns:a16="http://schemas.microsoft.com/office/drawing/2014/main" id="{B96D4850-A640-4A1E-B38D-0E7777A670FA}"/>
                </a:ext>
              </a:extLst>
            </p:cNvPr>
            <p:cNvCxnSpPr>
              <a:cxnSpLocks/>
            </p:cNvCxnSpPr>
            <p:nvPr/>
          </p:nvCxnSpPr>
          <p:spPr>
            <a:xfrm flipH="1">
              <a:off x="9275020" y="4659797"/>
              <a:ext cx="25817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CuadroTexto 7">
            <a:extLst>
              <a:ext uri="{FF2B5EF4-FFF2-40B4-BE49-F238E27FC236}">
                <a16:creationId xmlns:a16="http://schemas.microsoft.com/office/drawing/2014/main" id="{71AD3C0F-7551-4E31-8056-E07F98203F5F}"/>
              </a:ext>
            </a:extLst>
          </p:cNvPr>
          <p:cNvSpPr txBox="1"/>
          <p:nvPr/>
        </p:nvSpPr>
        <p:spPr>
          <a:xfrm>
            <a:off x="543951" y="2053883"/>
            <a:ext cx="6982264" cy="1477328"/>
          </a:xfrm>
          <a:prstGeom prst="rect">
            <a:avLst/>
          </a:prstGeom>
          <a:noFill/>
        </p:spPr>
        <p:txBody>
          <a:bodyPr wrap="square">
            <a:spAutoFit/>
          </a:bodyPr>
          <a:lstStyle/>
          <a:p>
            <a:r>
              <a:rPr lang="es-CO" sz="1800" u="sng" dirty="0">
                <a:solidFill>
                  <a:srgbClr val="000000"/>
                </a:solidFill>
                <a:effectLst/>
                <a:latin typeface="Calibri" panose="020F0502020204030204" pitchFamily="34" charset="0"/>
                <a:ea typeface="Calibri" panose="020F0502020204030204" pitchFamily="34" charset="0"/>
                <a:hlinkClick r:id="rId3"/>
              </a:rPr>
              <a:t>https://apps.powerapps.com/play/e/default-ea649e50-27d2-4318-9cb9-2fcffe16fd41/a/7dc71619-cbaa-489f-80a3-4ea931207531?tenantId=ea649e50-27d2-4318-9cb9-2fcffe16fd41</a:t>
            </a:r>
            <a:endParaRPr lang="es-CO" sz="1800" dirty="0">
              <a:effectLst/>
              <a:latin typeface="Calibri" panose="020F0502020204030204" pitchFamily="34" charset="0"/>
              <a:ea typeface="Calibri" panose="020F0502020204030204" pitchFamily="34" charset="0"/>
            </a:endParaRPr>
          </a:p>
          <a:p>
            <a:r>
              <a:rPr lang="es-CO" sz="1800" dirty="0">
                <a:solidFill>
                  <a:srgbClr val="000000"/>
                </a:solidFill>
                <a:effectLst/>
                <a:latin typeface="Calibri" panose="020F0502020204030204" pitchFamily="34" charset="0"/>
                <a:ea typeface="Calibri" panose="020F0502020204030204" pitchFamily="34" charset="0"/>
              </a:rPr>
              <a:t> </a:t>
            </a:r>
            <a:endParaRPr lang="es-CO" sz="1800" dirty="0">
              <a:effectLst/>
              <a:latin typeface="Calibri" panose="020F0502020204030204" pitchFamily="34" charset="0"/>
              <a:ea typeface="Calibri" panose="020F0502020204030204" pitchFamily="34" charset="0"/>
            </a:endParaRPr>
          </a:p>
          <a:p>
            <a:r>
              <a:rPr lang="es-CO" sz="1800" dirty="0">
                <a:solidFill>
                  <a:srgbClr val="000000"/>
                </a:solidFill>
                <a:effectLst/>
                <a:latin typeface="Calibri" panose="020F0502020204030204" pitchFamily="34" charset="0"/>
                <a:ea typeface="Calibri" panose="020F0502020204030204" pitchFamily="34" charset="0"/>
              </a:rPr>
              <a:t>  </a:t>
            </a:r>
            <a:endParaRPr lang="es-CO"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0687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31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80E4352-2502-45C0-BA4B-0532F8258E82}"/>
              </a:ext>
            </a:extLst>
          </p:cNvPr>
          <p:cNvSpPr txBox="1">
            <a:spLocks/>
          </p:cNvSpPr>
          <p:nvPr/>
        </p:nvSpPr>
        <p:spPr>
          <a:xfrm>
            <a:off x="831850" y="286405"/>
            <a:ext cx="7468088" cy="1103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0C997"/>
                </a:solidFill>
                <a:latin typeface="Gotham"/>
              </a:rPr>
              <a:t>Objetivo de la práctica Profesional</a:t>
            </a:r>
          </a:p>
        </p:txBody>
      </p:sp>
      <p:cxnSp>
        <p:nvCxnSpPr>
          <p:cNvPr id="7" name="Conector recto 6">
            <a:extLst>
              <a:ext uri="{FF2B5EF4-FFF2-40B4-BE49-F238E27FC236}">
                <a16:creationId xmlns:a16="http://schemas.microsoft.com/office/drawing/2014/main" id="{5EEFD0EA-01C0-4134-A365-31DD54E81555}"/>
              </a:ext>
            </a:extLst>
          </p:cNvPr>
          <p:cNvCxnSpPr>
            <a:cxnSpLocks/>
          </p:cNvCxnSpPr>
          <p:nvPr/>
        </p:nvCxnSpPr>
        <p:spPr>
          <a:xfrm flipH="1">
            <a:off x="924675" y="1330003"/>
            <a:ext cx="6714082" cy="0"/>
          </a:xfrm>
          <a:prstGeom prst="line">
            <a:avLst/>
          </a:prstGeom>
          <a:ln w="15875">
            <a:solidFill>
              <a:srgbClr val="20C997"/>
            </a:solidFill>
          </a:ln>
        </p:spPr>
        <p:style>
          <a:lnRef idx="1">
            <a:schemeClr val="accent1"/>
          </a:lnRef>
          <a:fillRef idx="0">
            <a:schemeClr val="accent1"/>
          </a:fillRef>
          <a:effectRef idx="0">
            <a:schemeClr val="accent1"/>
          </a:effectRef>
          <a:fontRef idx="minor">
            <a:schemeClr val="tx1"/>
          </a:fontRef>
        </p:style>
      </p:cxnSp>
      <p:sp>
        <p:nvSpPr>
          <p:cNvPr id="3" name="Marcador de texto 2">
            <a:extLst>
              <a:ext uri="{FF2B5EF4-FFF2-40B4-BE49-F238E27FC236}">
                <a16:creationId xmlns:a16="http://schemas.microsoft.com/office/drawing/2014/main" id="{54060DC4-B29E-4453-816A-1F793065D30E}"/>
              </a:ext>
            </a:extLst>
          </p:cNvPr>
          <p:cNvSpPr>
            <a:spLocks noGrp="1"/>
          </p:cNvSpPr>
          <p:nvPr>
            <p:ph type="body" idx="1"/>
          </p:nvPr>
        </p:nvSpPr>
        <p:spPr>
          <a:xfrm>
            <a:off x="831850" y="1941343"/>
            <a:ext cx="10515600" cy="4148308"/>
          </a:xfrm>
        </p:spPr>
        <p:txBody>
          <a:bodyPr>
            <a:normAutofit/>
          </a:bodyPr>
          <a:lstStyle/>
          <a:p>
            <a:r>
              <a:rPr lang="es-CO" sz="2800" dirty="0">
                <a:solidFill>
                  <a:schemeClr val="tx1"/>
                </a:solidFill>
                <a:effectLst/>
                <a:ea typeface="Calibri" panose="020F0502020204030204" pitchFamily="34" charset="0"/>
                <a:cs typeface="Times New Roman" panose="02020603050405020304" pitchFamily="18" charset="0"/>
              </a:rPr>
              <a:t>Complementar el proceso de formación profesional del estudiante de la UTB, en entidades y organizaciones, en donde aplique sus conocimientos, habilidades y actitudes en un entorno laboral de acuerdo al perfil de su programa académico.</a:t>
            </a:r>
          </a:p>
          <a:p>
            <a:endParaRPr lang="es-ES" dirty="0"/>
          </a:p>
        </p:txBody>
      </p:sp>
      <p:pic>
        <p:nvPicPr>
          <p:cNvPr id="8" name="Imagen 7">
            <a:extLst>
              <a:ext uri="{FF2B5EF4-FFF2-40B4-BE49-F238E27FC236}">
                <a16:creationId xmlns:a16="http://schemas.microsoft.com/office/drawing/2014/main" id="{BE6BCCD8-74A5-4D07-9617-D640F9AD4217}"/>
              </a:ext>
            </a:extLst>
          </p:cNvPr>
          <p:cNvPicPr>
            <a:picLocks noChangeAspect="1"/>
          </p:cNvPicPr>
          <p:nvPr/>
        </p:nvPicPr>
        <p:blipFill>
          <a:blip r:embed="rId2"/>
          <a:stretch>
            <a:fillRect/>
          </a:stretch>
        </p:blipFill>
        <p:spPr>
          <a:xfrm>
            <a:off x="2782639" y="4135902"/>
            <a:ext cx="7436088" cy="2227732"/>
          </a:xfrm>
          <a:prstGeom prst="rect">
            <a:avLst/>
          </a:prstGeom>
        </p:spPr>
      </p:pic>
    </p:spTree>
    <p:extLst>
      <p:ext uri="{BB962C8B-B14F-4D97-AF65-F5344CB8AC3E}">
        <p14:creationId xmlns:p14="http://schemas.microsoft.com/office/powerpoint/2010/main" val="66815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80E4352-2502-45C0-BA4B-0532F8258E82}"/>
              </a:ext>
            </a:extLst>
          </p:cNvPr>
          <p:cNvSpPr txBox="1">
            <a:spLocks/>
          </p:cNvSpPr>
          <p:nvPr/>
        </p:nvSpPr>
        <p:spPr>
          <a:xfrm>
            <a:off x="831850" y="286405"/>
            <a:ext cx="8706045" cy="110346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0C997"/>
                </a:solidFill>
                <a:effectLst/>
                <a:latin typeface="Gotham"/>
                <a:ea typeface="Calibri" panose="020F0502020204030204" pitchFamily="34" charset="0"/>
                <a:cs typeface="Times New Roman" panose="02020603050405020304" pitchFamily="18" charset="0"/>
              </a:rPr>
              <a:t>A través de la práctica Profesional los estudiantes pueden desarrollar las siguientes competencias:</a:t>
            </a:r>
            <a:endParaRPr lang="es-ES" sz="3600" b="1" dirty="0">
              <a:solidFill>
                <a:srgbClr val="20C997"/>
              </a:solidFill>
              <a:latin typeface="Gotham"/>
            </a:endParaRPr>
          </a:p>
        </p:txBody>
      </p:sp>
      <p:cxnSp>
        <p:nvCxnSpPr>
          <p:cNvPr id="7" name="Conector recto 6">
            <a:extLst>
              <a:ext uri="{FF2B5EF4-FFF2-40B4-BE49-F238E27FC236}">
                <a16:creationId xmlns:a16="http://schemas.microsoft.com/office/drawing/2014/main" id="{5EEFD0EA-01C0-4134-A365-31DD54E81555}"/>
              </a:ext>
            </a:extLst>
          </p:cNvPr>
          <p:cNvCxnSpPr>
            <a:cxnSpLocks/>
          </p:cNvCxnSpPr>
          <p:nvPr/>
        </p:nvCxnSpPr>
        <p:spPr>
          <a:xfrm flipH="1">
            <a:off x="924675" y="1330003"/>
            <a:ext cx="8486611" cy="0"/>
          </a:xfrm>
          <a:prstGeom prst="line">
            <a:avLst/>
          </a:prstGeom>
          <a:ln w="15875">
            <a:solidFill>
              <a:srgbClr val="20C997"/>
            </a:solidFill>
          </a:ln>
        </p:spPr>
        <p:style>
          <a:lnRef idx="1">
            <a:schemeClr val="accent1"/>
          </a:lnRef>
          <a:fillRef idx="0">
            <a:schemeClr val="accent1"/>
          </a:fillRef>
          <a:effectRef idx="0">
            <a:schemeClr val="accent1"/>
          </a:effectRef>
          <a:fontRef idx="minor">
            <a:schemeClr val="tx1"/>
          </a:fontRef>
        </p:style>
      </p:cxnSp>
      <p:sp>
        <p:nvSpPr>
          <p:cNvPr id="3" name="Marcador de texto 2">
            <a:extLst>
              <a:ext uri="{FF2B5EF4-FFF2-40B4-BE49-F238E27FC236}">
                <a16:creationId xmlns:a16="http://schemas.microsoft.com/office/drawing/2014/main" id="{54060DC4-B29E-4453-816A-1F793065D30E}"/>
              </a:ext>
            </a:extLst>
          </p:cNvPr>
          <p:cNvSpPr>
            <a:spLocks noGrp="1"/>
          </p:cNvSpPr>
          <p:nvPr>
            <p:ph type="body" idx="1"/>
          </p:nvPr>
        </p:nvSpPr>
        <p:spPr>
          <a:xfrm>
            <a:off x="436098" y="1885070"/>
            <a:ext cx="10986868" cy="4346917"/>
          </a:xfrm>
        </p:spPr>
        <p:txBody>
          <a:bodyPr>
            <a:normAutofit fontScale="92500" lnSpcReduction="20000"/>
          </a:bodyPr>
          <a:lstStyle/>
          <a:p>
            <a:pPr marL="342900" lvl="0" indent="-342900" algn="just">
              <a:buFont typeface="Symbol" panose="05050102010706020507" pitchFamily="18" charset="2"/>
              <a:buChar char=""/>
            </a:pPr>
            <a:r>
              <a:rPr lang="es-MX" sz="2600" dirty="0">
                <a:solidFill>
                  <a:schemeClr val="tx1"/>
                </a:solidFill>
                <a:effectLst/>
                <a:ea typeface="Times New Roman" panose="02020603050405020304" pitchFamily="18" charset="0"/>
              </a:rPr>
              <a:t>Reconocer y comprender los principios y normas que rigen la organización y el entorno donde el estudiante UTB desarrolla su práctica profesional.</a:t>
            </a:r>
          </a:p>
          <a:p>
            <a:pPr lvl="0" algn="just"/>
            <a:endParaRPr lang="es-CO" sz="2600" dirty="0">
              <a:solidFill>
                <a:schemeClr val="tx1"/>
              </a:solidFill>
              <a:effectLst/>
              <a:ea typeface="Times New Roman" panose="02020603050405020304" pitchFamily="18" charset="0"/>
            </a:endParaRPr>
          </a:p>
          <a:p>
            <a:pPr marL="342900" lvl="0" indent="-342900" algn="just">
              <a:buFont typeface="Symbol" panose="05050102010706020507" pitchFamily="18" charset="2"/>
              <a:buChar char=""/>
            </a:pPr>
            <a:r>
              <a:rPr lang="es-MX" sz="2600" dirty="0">
                <a:solidFill>
                  <a:schemeClr val="tx1"/>
                </a:solidFill>
                <a:effectLst/>
                <a:ea typeface="Times New Roman" panose="02020603050405020304" pitchFamily="18" charset="0"/>
              </a:rPr>
              <a:t>Analizar y relacionar los conocimientos teóricos y prácticos de su disciplina al caso particular de su práctica profesional.</a:t>
            </a:r>
          </a:p>
          <a:p>
            <a:pPr lvl="0" algn="just"/>
            <a:endParaRPr lang="es-CO" sz="2600" dirty="0">
              <a:solidFill>
                <a:schemeClr val="tx1"/>
              </a:solidFill>
              <a:effectLst/>
              <a:ea typeface="Times New Roman" panose="02020603050405020304" pitchFamily="18" charset="0"/>
            </a:endParaRPr>
          </a:p>
          <a:p>
            <a:pPr marL="342900" lvl="0" indent="-342900" algn="just">
              <a:buFont typeface="Symbol" panose="05050102010706020507" pitchFamily="18" charset="2"/>
              <a:buChar char=""/>
            </a:pPr>
            <a:r>
              <a:rPr lang="es-MX" sz="2600" dirty="0">
                <a:solidFill>
                  <a:schemeClr val="tx1"/>
                </a:solidFill>
                <a:effectLst/>
                <a:ea typeface="Times New Roman" panose="02020603050405020304" pitchFamily="18" charset="0"/>
              </a:rPr>
              <a:t>Proponer acciones de mejora que contribuyan a un mejor desarrollo de su entorno de práctica.</a:t>
            </a:r>
          </a:p>
          <a:p>
            <a:pPr lvl="0" algn="just"/>
            <a:endParaRPr lang="es-CO" sz="2600" dirty="0">
              <a:solidFill>
                <a:schemeClr val="tx1"/>
              </a:solidFill>
              <a:effectLst/>
              <a:ea typeface="Times New Roman" panose="02020603050405020304" pitchFamily="18" charset="0"/>
            </a:endParaRPr>
          </a:p>
          <a:p>
            <a:pPr marL="342900" lvl="0" indent="-342900" algn="just">
              <a:buFont typeface="Symbol" panose="05050102010706020507" pitchFamily="18" charset="2"/>
              <a:buChar char=""/>
            </a:pPr>
            <a:r>
              <a:rPr lang="es-MX" sz="2600" dirty="0">
                <a:solidFill>
                  <a:schemeClr val="tx1"/>
                </a:solidFill>
                <a:effectLst/>
                <a:ea typeface="Times New Roman" panose="02020603050405020304" pitchFamily="18" charset="0"/>
              </a:rPr>
              <a:t>Evaluar críticamente su aporte y desempeño durante la práctica.</a:t>
            </a:r>
          </a:p>
          <a:p>
            <a:pPr lvl="0" algn="just"/>
            <a:endParaRPr lang="es-CO" sz="2600" dirty="0">
              <a:solidFill>
                <a:schemeClr val="tx1"/>
              </a:solidFill>
              <a:effectLst/>
              <a:ea typeface="Times New Roman" panose="02020603050405020304" pitchFamily="18" charset="0"/>
            </a:endParaRPr>
          </a:p>
          <a:p>
            <a:pPr marL="342900" lvl="0" indent="-342900" algn="just">
              <a:buFont typeface="Symbol" panose="05050102010706020507" pitchFamily="18" charset="2"/>
              <a:buChar char=""/>
            </a:pPr>
            <a:r>
              <a:rPr lang="es-MX" sz="2600" dirty="0">
                <a:solidFill>
                  <a:schemeClr val="tx1"/>
                </a:solidFill>
                <a:effectLst/>
                <a:ea typeface="Times New Roman" panose="02020603050405020304" pitchFamily="18" charset="0"/>
              </a:rPr>
              <a:t>Asumir una actitud ética relacionada con la disciplina y la profesión</a:t>
            </a:r>
            <a:r>
              <a:rPr lang="es-MX" sz="2600" dirty="0">
                <a:effectLst/>
                <a:ea typeface="Times New Roman" panose="02020603050405020304" pitchFamily="18" charset="0"/>
              </a:rPr>
              <a:t>.</a:t>
            </a:r>
            <a:endParaRPr lang="es-CO" sz="2600" dirty="0">
              <a:effectLst/>
              <a:ea typeface="Times New Roman" panose="02020603050405020304" pitchFamily="18" charset="0"/>
            </a:endParaRPr>
          </a:p>
          <a:p>
            <a:endParaRPr lang="es-ES" dirty="0"/>
          </a:p>
        </p:txBody>
      </p:sp>
    </p:spTree>
    <p:extLst>
      <p:ext uri="{BB962C8B-B14F-4D97-AF65-F5344CB8AC3E}">
        <p14:creationId xmlns:p14="http://schemas.microsoft.com/office/powerpoint/2010/main" val="129814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5C85C68E-1A21-4CF4-BC7D-2AA0C87D5B84}"/>
              </a:ext>
            </a:extLst>
          </p:cNvPr>
          <p:cNvGrpSpPr/>
          <p:nvPr/>
        </p:nvGrpSpPr>
        <p:grpSpPr>
          <a:xfrm>
            <a:off x="9129932" y="1406769"/>
            <a:ext cx="2899509" cy="2768717"/>
            <a:chOff x="9184641" y="3102966"/>
            <a:chExt cx="2844800" cy="1556832"/>
          </a:xfrm>
        </p:grpSpPr>
        <p:sp>
          <p:nvSpPr>
            <p:cNvPr id="7" name="Título 1">
              <a:extLst>
                <a:ext uri="{FF2B5EF4-FFF2-40B4-BE49-F238E27FC236}">
                  <a16:creationId xmlns:a16="http://schemas.microsoft.com/office/drawing/2014/main" id="{78607310-D950-4071-8715-C27314EA1E53}"/>
                </a:ext>
              </a:extLst>
            </p:cNvPr>
            <p:cNvSpPr txBox="1">
              <a:spLocks/>
            </p:cNvSpPr>
            <p:nvPr/>
          </p:nvSpPr>
          <p:spPr>
            <a:xfrm>
              <a:off x="9184641" y="3102966"/>
              <a:ext cx="2844800" cy="1556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s-ES" sz="2800" b="1" dirty="0">
                  <a:solidFill>
                    <a:schemeClr val="bg1"/>
                  </a:solidFill>
                  <a:effectLst/>
                  <a:latin typeface="+mn-lt"/>
                  <a:ea typeface="Calibri" panose="020F0502020204030204" pitchFamily="34" charset="0"/>
                  <a:cs typeface="Times New Roman" panose="02020603050405020304" pitchFamily="18" charset="0"/>
                </a:rPr>
                <a:t>Requisitos previos y obligatorios para desarrollar la  práctica profesional </a:t>
              </a:r>
              <a:endParaRPr lang="es-ES" sz="2800" dirty="0">
                <a:latin typeface="+mn-lt"/>
              </a:endParaRPr>
            </a:p>
          </p:txBody>
        </p:sp>
        <p:cxnSp>
          <p:nvCxnSpPr>
            <p:cNvPr id="15" name="Conector recto 14">
              <a:extLst>
                <a:ext uri="{FF2B5EF4-FFF2-40B4-BE49-F238E27FC236}">
                  <a16:creationId xmlns:a16="http://schemas.microsoft.com/office/drawing/2014/main" id="{B96D4850-A640-4A1E-B38D-0E7777A670FA}"/>
                </a:ext>
              </a:extLst>
            </p:cNvPr>
            <p:cNvCxnSpPr>
              <a:cxnSpLocks/>
            </p:cNvCxnSpPr>
            <p:nvPr/>
          </p:nvCxnSpPr>
          <p:spPr>
            <a:xfrm flipH="1">
              <a:off x="9275020" y="4659797"/>
              <a:ext cx="25817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CuadroTexto 5">
            <a:extLst>
              <a:ext uri="{FF2B5EF4-FFF2-40B4-BE49-F238E27FC236}">
                <a16:creationId xmlns:a16="http://schemas.microsoft.com/office/drawing/2014/main" id="{F9BFBFCB-C7AB-4EB1-9868-21DB8E003B45}"/>
              </a:ext>
            </a:extLst>
          </p:cNvPr>
          <p:cNvSpPr txBox="1"/>
          <p:nvPr/>
        </p:nvSpPr>
        <p:spPr>
          <a:xfrm>
            <a:off x="338601" y="1195756"/>
            <a:ext cx="8102013" cy="5047536"/>
          </a:xfrm>
          <a:prstGeom prst="rect">
            <a:avLst/>
          </a:prstGeom>
          <a:noFill/>
        </p:spPr>
        <p:txBody>
          <a:bodyPr wrap="square">
            <a:spAutoFit/>
          </a:bodyPr>
          <a:lstStyle/>
          <a:p>
            <a:pPr marL="342900" lvl="0" indent="-342900" algn="just">
              <a:buFont typeface="Wingdings" panose="05000000000000000000" pitchFamily="2" charset="2"/>
              <a:buChar char="§"/>
            </a:pPr>
            <a:r>
              <a:rPr lang="es-MX" sz="2000" dirty="0">
                <a:effectLst/>
                <a:ea typeface="Times New Roman" panose="02020603050405020304" pitchFamily="18" charset="0"/>
              </a:rPr>
              <a:t>Haber cursado mínimo el 70% de la malla curricular de su programa académico y cumplir con los requisitos académicos específicos de cada programa.</a:t>
            </a:r>
          </a:p>
          <a:p>
            <a:pPr lvl="0" algn="just"/>
            <a:endParaRPr lang="es-CO" sz="2000" dirty="0">
              <a:effectLst/>
              <a:ea typeface="Times New Roman" panose="02020603050405020304" pitchFamily="18" charset="0"/>
            </a:endParaRPr>
          </a:p>
          <a:p>
            <a:pPr marL="342900" lvl="0" indent="-342900" algn="just">
              <a:buFont typeface="Wingdings" panose="05000000000000000000" pitchFamily="2" charset="2"/>
              <a:buChar char="§"/>
            </a:pPr>
            <a:r>
              <a:rPr lang="es-MX" sz="2000" dirty="0">
                <a:effectLst/>
                <a:ea typeface="Times New Roman" panose="02020603050405020304" pitchFamily="18" charset="0"/>
              </a:rPr>
              <a:t>Haberse inscrito a través del enlace dispuesto para ello en la página web de la universidad, en el semestre inmediatamente anterior, teniendo en cuenta las fechas que para este efecto están definidas en el calendario académico institucional. </a:t>
            </a:r>
            <a:r>
              <a:rPr lang="es-MX" sz="2000" dirty="0">
                <a:solidFill>
                  <a:srgbClr val="FF0000"/>
                </a:solidFill>
                <a:effectLst/>
                <a:ea typeface="Times New Roman" panose="02020603050405020304" pitchFamily="18" charset="0"/>
              </a:rPr>
              <a:t>( desde el 21 de marzo hasta el 27 de abril)</a:t>
            </a:r>
          </a:p>
          <a:p>
            <a:pPr lvl="0" algn="just"/>
            <a:endParaRPr lang="es-CO" sz="2000" dirty="0">
              <a:effectLst/>
              <a:ea typeface="Times New Roman" panose="02020603050405020304" pitchFamily="18" charset="0"/>
            </a:endParaRPr>
          </a:p>
          <a:p>
            <a:pPr marL="342900" lvl="0" indent="-342900" algn="just">
              <a:buFont typeface="Wingdings" panose="05000000000000000000" pitchFamily="2" charset="2"/>
              <a:buChar char="§"/>
            </a:pPr>
            <a:r>
              <a:rPr lang="es-MX" sz="2000" dirty="0">
                <a:effectLst/>
                <a:ea typeface="Times New Roman" panose="02020603050405020304" pitchFamily="18" charset="0"/>
              </a:rPr>
              <a:t>Haber asistido y terminado satisfactoriamente la inducción y los talleres preparatorios previos a la práctica profesional. </a:t>
            </a:r>
            <a:r>
              <a:rPr lang="es-MX" sz="2000" dirty="0">
                <a:solidFill>
                  <a:srgbClr val="FF0000"/>
                </a:solidFill>
                <a:effectLst/>
                <a:ea typeface="Times New Roman" panose="02020603050405020304" pitchFamily="18" charset="0"/>
              </a:rPr>
              <a:t>( abril - Mayo)</a:t>
            </a:r>
          </a:p>
          <a:p>
            <a:pPr marL="342900" lvl="0" indent="-342900" algn="just">
              <a:buFont typeface="Wingdings" panose="05000000000000000000" pitchFamily="2" charset="2"/>
              <a:buChar char="§"/>
            </a:pPr>
            <a:endParaRPr lang="es-MX" sz="2000" dirty="0">
              <a:solidFill>
                <a:srgbClr val="FF0000"/>
              </a:solidFill>
              <a:effectLst/>
              <a:ea typeface="Times New Roman" panose="02020603050405020304" pitchFamily="18" charset="0"/>
            </a:endParaRPr>
          </a:p>
          <a:p>
            <a:pPr marL="342900" indent="-342900" eaLnBrk="0" hangingPunct="0">
              <a:lnSpc>
                <a:spcPct val="80000"/>
              </a:lnSpc>
              <a:spcBef>
                <a:spcPct val="50000"/>
              </a:spcBef>
              <a:buClr>
                <a:schemeClr val="tx1"/>
              </a:buClr>
              <a:buFont typeface="Wingdings" panose="05000000000000000000" pitchFamily="2" charset="2"/>
              <a:buChar char="§"/>
              <a:defRPr/>
            </a:pPr>
            <a:r>
              <a:rPr lang="es-ES_tradnl" sz="2000" dirty="0"/>
              <a:t>Ser estudiante activo de la Universidad Tecnológica de Bolívar:  </a:t>
            </a:r>
            <a:r>
              <a:rPr lang="es-ES_tradnl" sz="2000" dirty="0">
                <a:solidFill>
                  <a:srgbClr val="FF0000"/>
                </a:solidFill>
              </a:rPr>
              <a:t>pagar y matricular la Practica Profesional en los tiempos estipulados según calendario académico de la UTB</a:t>
            </a:r>
          </a:p>
          <a:p>
            <a:pPr marL="342900" lvl="0" indent="-342900" algn="just">
              <a:buFont typeface="Symbol" panose="05050102010706020507" pitchFamily="18" charset="2"/>
              <a:buChar char=""/>
            </a:pPr>
            <a:endParaRPr lang="es-CO" sz="24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73158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5BFCD44-217B-475C-A1E3-4E81BD7F3F4C}"/>
              </a:ext>
            </a:extLst>
          </p:cNvPr>
          <p:cNvSpPr txBox="1">
            <a:spLocks/>
          </p:cNvSpPr>
          <p:nvPr/>
        </p:nvSpPr>
        <p:spPr>
          <a:xfrm>
            <a:off x="9275019" y="1223890"/>
            <a:ext cx="2754421" cy="2841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s-ES" sz="3600" b="1" dirty="0">
                <a:solidFill>
                  <a:schemeClr val="bg1"/>
                </a:solidFill>
                <a:latin typeface="+mn-lt"/>
              </a:rPr>
              <a:t>Actores que intervienen en el proceso de prácticas </a:t>
            </a:r>
            <a:endParaRPr lang="es-ES" sz="3600" dirty="0">
              <a:latin typeface="+mn-lt"/>
            </a:endParaRPr>
          </a:p>
        </p:txBody>
      </p:sp>
      <p:cxnSp>
        <p:nvCxnSpPr>
          <p:cNvPr id="10" name="Conector recto 9">
            <a:extLst>
              <a:ext uri="{FF2B5EF4-FFF2-40B4-BE49-F238E27FC236}">
                <a16:creationId xmlns:a16="http://schemas.microsoft.com/office/drawing/2014/main" id="{66359421-6286-4586-80DA-BBB35C7C4B80}"/>
              </a:ext>
            </a:extLst>
          </p:cNvPr>
          <p:cNvCxnSpPr>
            <a:cxnSpLocks/>
          </p:cNvCxnSpPr>
          <p:nvPr/>
        </p:nvCxnSpPr>
        <p:spPr>
          <a:xfrm flipH="1">
            <a:off x="9275020" y="4175485"/>
            <a:ext cx="25817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06D73C46-F291-4AB0-A83A-0CA52FCC86D2}"/>
              </a:ext>
            </a:extLst>
          </p:cNvPr>
          <p:cNvSpPr txBox="1"/>
          <p:nvPr/>
        </p:nvSpPr>
        <p:spPr>
          <a:xfrm>
            <a:off x="660400" y="624114"/>
            <a:ext cx="8077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a:solidFill>
                <a:srgbClr val="202124"/>
              </a:solidFill>
              <a:latin typeface="arial"/>
              <a:cs typeface="arial"/>
            </a:endParaRPr>
          </a:p>
        </p:txBody>
      </p:sp>
      <p:sp>
        <p:nvSpPr>
          <p:cNvPr id="6" name="CuadroTexto 5">
            <a:extLst>
              <a:ext uri="{FF2B5EF4-FFF2-40B4-BE49-F238E27FC236}">
                <a16:creationId xmlns:a16="http://schemas.microsoft.com/office/drawing/2014/main" id="{A2E7E31A-D7FB-435B-8336-97A570C898E6}"/>
              </a:ext>
            </a:extLst>
          </p:cNvPr>
          <p:cNvSpPr txBox="1"/>
          <p:nvPr/>
        </p:nvSpPr>
        <p:spPr>
          <a:xfrm>
            <a:off x="335280" y="993446"/>
            <a:ext cx="8527366" cy="3416320"/>
          </a:xfrm>
          <a:prstGeom prst="rect">
            <a:avLst/>
          </a:prstGeom>
          <a:noFill/>
        </p:spPr>
        <p:txBody>
          <a:bodyPr wrap="square">
            <a:spAutoFit/>
          </a:bodyPr>
          <a:lstStyle/>
          <a:p>
            <a:pPr algn="just"/>
            <a:r>
              <a:rPr lang="es-CO" sz="1800" b="1" dirty="0">
                <a:ea typeface="MS Mincho"/>
                <a:cs typeface="Arial" panose="020B0604020202020204" pitchFamily="34" charset="0"/>
              </a:rPr>
              <a:t>Practicante</a:t>
            </a:r>
            <a:endParaRPr lang="es-CO" sz="1800" dirty="0">
              <a:ea typeface="MS Mincho"/>
              <a:cs typeface="Arial" panose="020B0604020202020204" pitchFamily="34" charset="0"/>
            </a:endParaRPr>
          </a:p>
          <a:p>
            <a:pPr marL="0" indent="0" algn="just">
              <a:spcAft>
                <a:spcPts val="0"/>
              </a:spcAft>
              <a:buNone/>
            </a:pPr>
            <a:r>
              <a:rPr lang="es-CO" sz="1800" dirty="0">
                <a:ea typeface="MS Mincho"/>
                <a:cs typeface="Arial" panose="020B0604020202020204" pitchFamily="34" charset="0"/>
              </a:rPr>
              <a:t>Es el estudiante que se encuentra realizando una Práctica Profesional.</a:t>
            </a:r>
          </a:p>
          <a:p>
            <a:pPr marL="0" indent="0" algn="just">
              <a:spcAft>
                <a:spcPts val="0"/>
              </a:spcAft>
              <a:buNone/>
            </a:pPr>
            <a:endParaRPr lang="es-CO" sz="1800" dirty="0">
              <a:ea typeface="MS Mincho"/>
              <a:cs typeface="Arial" panose="020B0604020202020204" pitchFamily="34" charset="0"/>
            </a:endParaRPr>
          </a:p>
          <a:p>
            <a:pPr algn="just"/>
            <a:r>
              <a:rPr lang="es-CO" sz="1800" b="1" dirty="0">
                <a:ea typeface="MS Mincho"/>
                <a:cs typeface="Arial" panose="020B0604020202020204" pitchFamily="34" charset="0"/>
              </a:rPr>
              <a:t>Supervisor</a:t>
            </a:r>
            <a:endParaRPr lang="es-CO" sz="1800" dirty="0">
              <a:ea typeface="MS Mincho"/>
              <a:cs typeface="Arial" panose="020B0604020202020204" pitchFamily="34" charset="0"/>
            </a:endParaRPr>
          </a:p>
          <a:p>
            <a:pPr marL="0" indent="0" algn="just">
              <a:spcAft>
                <a:spcPts val="0"/>
              </a:spcAft>
              <a:buNone/>
            </a:pPr>
            <a:r>
              <a:rPr lang="es-CO" sz="1800" dirty="0">
                <a:ea typeface="Times New Roman" panose="02020603050405020304" pitchFamily="18" charset="0"/>
                <a:cs typeface="Arial" panose="020B0604020202020204" pitchFamily="34" charset="0"/>
              </a:rPr>
              <a:t>Es el docente de tiempo completo o catedrático responsable de acompañar y orientar al practicante durante el desarrollo de la Práctica Profesional. </a:t>
            </a:r>
          </a:p>
          <a:p>
            <a:pPr marL="0" indent="0" algn="just">
              <a:spcAft>
                <a:spcPts val="0"/>
              </a:spcAft>
              <a:buNone/>
            </a:pPr>
            <a:r>
              <a:rPr lang="es-CO" sz="1800" dirty="0">
                <a:ea typeface="Times New Roman" panose="02020603050405020304" pitchFamily="18" charset="0"/>
                <a:cs typeface="Arial" panose="020B0604020202020204" pitchFamily="34" charset="0"/>
              </a:rPr>
              <a:t>El número de estudiantes asignados al supervisor es establecido por cada Director de programa. </a:t>
            </a:r>
            <a:r>
              <a:rPr lang="es-CO" sz="1800" dirty="0">
                <a:ea typeface="MS Mincho"/>
                <a:cs typeface="Arial" panose="020B0604020202020204" pitchFamily="34" charset="0"/>
              </a:rPr>
              <a:t> </a:t>
            </a:r>
          </a:p>
          <a:p>
            <a:pPr marL="0" indent="0" algn="just">
              <a:spcAft>
                <a:spcPts val="0"/>
              </a:spcAft>
              <a:buNone/>
            </a:pPr>
            <a:endParaRPr lang="es-CO" sz="1800" dirty="0">
              <a:ea typeface="MS Mincho"/>
              <a:cs typeface="Arial" panose="020B0604020202020204" pitchFamily="34" charset="0"/>
            </a:endParaRPr>
          </a:p>
          <a:p>
            <a:pPr algn="just"/>
            <a:r>
              <a:rPr lang="es-CO" sz="1800" b="1" dirty="0">
                <a:ea typeface="Times New Roman" panose="02020603050405020304" pitchFamily="18" charset="0"/>
                <a:cs typeface="Arial" panose="020B0604020202020204" pitchFamily="34" charset="0"/>
              </a:rPr>
              <a:t>Tutor</a:t>
            </a:r>
            <a:endParaRPr lang="es-CO" sz="1800" dirty="0">
              <a:ea typeface="Times New Roman" panose="02020603050405020304" pitchFamily="18" charset="0"/>
              <a:cs typeface="Arial" panose="020B0604020202020204" pitchFamily="34" charset="0"/>
            </a:endParaRPr>
          </a:p>
          <a:p>
            <a:pPr marL="0" indent="0" algn="just">
              <a:buNone/>
            </a:pPr>
            <a:r>
              <a:rPr lang="es-CO" sz="1800" dirty="0">
                <a:ea typeface="Times New Roman" panose="02020603050405020304" pitchFamily="18" charset="0"/>
                <a:cs typeface="Arial" panose="020B0604020202020204" pitchFamily="34" charset="0"/>
              </a:rPr>
              <a:t>Es el empleado de la entidad vinculada al Programa de Práctica Profesional, que responde ante ella y ante </a:t>
            </a:r>
          </a:p>
        </p:txBody>
      </p:sp>
      <p:sp>
        <p:nvSpPr>
          <p:cNvPr id="9" name="CuadroTexto 8">
            <a:extLst>
              <a:ext uri="{FF2B5EF4-FFF2-40B4-BE49-F238E27FC236}">
                <a16:creationId xmlns:a16="http://schemas.microsoft.com/office/drawing/2014/main" id="{B03729AF-E62F-4E94-82E7-56355419870F}"/>
              </a:ext>
            </a:extLst>
          </p:cNvPr>
          <p:cNvSpPr txBox="1"/>
          <p:nvPr/>
        </p:nvSpPr>
        <p:spPr>
          <a:xfrm>
            <a:off x="335280" y="4995143"/>
            <a:ext cx="8402320" cy="1477328"/>
          </a:xfrm>
          <a:prstGeom prst="rect">
            <a:avLst/>
          </a:prstGeom>
          <a:noFill/>
        </p:spPr>
        <p:txBody>
          <a:bodyPr wrap="square">
            <a:spAutoFit/>
          </a:bodyPr>
          <a:lstStyle/>
          <a:p>
            <a:r>
              <a:rPr lang="es-CO" sz="1800" b="1" dirty="0">
                <a:cs typeface="Arial" panose="020B0604020202020204" pitchFamily="34" charset="0"/>
              </a:rPr>
              <a:t>Coordinación General de Prácticas Profesionales</a:t>
            </a:r>
            <a:endParaRPr lang="es-CO" sz="1800" dirty="0">
              <a:cs typeface="Arial" panose="020B0604020202020204" pitchFamily="34" charset="0"/>
            </a:endParaRPr>
          </a:p>
          <a:p>
            <a:pPr marL="0" indent="0">
              <a:buNone/>
            </a:pPr>
            <a:r>
              <a:rPr lang="es-CO" sz="1800" dirty="0">
                <a:cs typeface="Arial" panose="020B0604020202020204" pitchFamily="34" charset="0"/>
              </a:rPr>
              <a:t>Es el grupo de personas que brinda apoyo institucional a todos los estudiantes que realizan el proceso de práctica profesional.</a:t>
            </a:r>
          </a:p>
          <a:p>
            <a:pPr marL="0" indent="0">
              <a:buNone/>
            </a:pPr>
            <a:r>
              <a:rPr lang="es-CO" sz="1800" dirty="0">
                <a:cs typeface="Arial" panose="020B0604020202020204" pitchFamily="34" charset="0"/>
              </a:rPr>
              <a:t>Coordinadora de prácticas profesionales: Angelica Martinez: </a:t>
            </a:r>
            <a:r>
              <a:rPr lang="es-CO" sz="1800" dirty="0">
                <a:solidFill>
                  <a:srgbClr val="FF0000"/>
                </a:solidFill>
                <a:cs typeface="Arial" panose="020B0604020202020204" pitchFamily="34" charset="0"/>
                <a:hlinkClick r:id="rId3">
                  <a:extLst>
                    <a:ext uri="{A12FA001-AC4F-418D-AE19-62706E023703}">
                      <ahyp:hlinkClr xmlns:ahyp="http://schemas.microsoft.com/office/drawing/2018/hyperlinkcolor" val="tx"/>
                    </a:ext>
                  </a:extLst>
                </a:hlinkClick>
              </a:rPr>
              <a:t>amartinez@utb.edu.co</a:t>
            </a:r>
            <a:endParaRPr lang="es-CO" sz="1800" dirty="0">
              <a:solidFill>
                <a:srgbClr val="FF0000"/>
              </a:solidFill>
              <a:cs typeface="Arial" panose="020B0604020202020204" pitchFamily="34" charset="0"/>
            </a:endParaRPr>
          </a:p>
          <a:p>
            <a:pPr marL="0" indent="0">
              <a:buNone/>
            </a:pPr>
            <a:r>
              <a:rPr lang="es-CO" sz="1800" dirty="0">
                <a:cs typeface="Arial" panose="020B0604020202020204" pitchFamily="34" charset="0"/>
              </a:rPr>
              <a:t>Auxiliar administrativo de practicas profesionales: Xiomara Rocha: </a:t>
            </a:r>
            <a:r>
              <a:rPr lang="es-CO" sz="1800" u="sng" dirty="0">
                <a:solidFill>
                  <a:srgbClr val="FF0000"/>
                </a:solidFill>
                <a:cs typeface="Arial" panose="020B0604020202020204" pitchFamily="34" charset="0"/>
              </a:rPr>
              <a:t>xrocha@utb.edu.co</a:t>
            </a:r>
          </a:p>
        </p:txBody>
      </p:sp>
    </p:spTree>
    <p:extLst>
      <p:ext uri="{BB962C8B-B14F-4D97-AF65-F5344CB8AC3E}">
        <p14:creationId xmlns:p14="http://schemas.microsoft.com/office/powerpoint/2010/main" val="109240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5BFCD44-217B-475C-A1E3-4E81BD7F3F4C}"/>
              </a:ext>
            </a:extLst>
          </p:cNvPr>
          <p:cNvSpPr txBox="1">
            <a:spLocks/>
          </p:cNvSpPr>
          <p:nvPr/>
        </p:nvSpPr>
        <p:spPr>
          <a:xfrm>
            <a:off x="9158068" y="1336433"/>
            <a:ext cx="2926080" cy="2729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s-ES" sz="3600" b="1" dirty="0">
                <a:solidFill>
                  <a:schemeClr val="bg1"/>
                </a:solidFill>
                <a:latin typeface="+mn-lt"/>
              </a:rPr>
              <a:t>Características de la práctica profesional </a:t>
            </a:r>
            <a:endParaRPr lang="es-ES" sz="3600" dirty="0">
              <a:latin typeface="+mn-lt"/>
            </a:endParaRPr>
          </a:p>
        </p:txBody>
      </p:sp>
      <p:cxnSp>
        <p:nvCxnSpPr>
          <p:cNvPr id="10" name="Conector recto 9">
            <a:extLst>
              <a:ext uri="{FF2B5EF4-FFF2-40B4-BE49-F238E27FC236}">
                <a16:creationId xmlns:a16="http://schemas.microsoft.com/office/drawing/2014/main" id="{66359421-6286-4586-80DA-BBB35C7C4B80}"/>
              </a:ext>
            </a:extLst>
          </p:cNvPr>
          <p:cNvCxnSpPr>
            <a:cxnSpLocks/>
          </p:cNvCxnSpPr>
          <p:nvPr/>
        </p:nvCxnSpPr>
        <p:spPr>
          <a:xfrm flipH="1">
            <a:off x="9275020" y="4175485"/>
            <a:ext cx="25817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06D73C46-F291-4AB0-A83A-0CA52FCC86D2}"/>
              </a:ext>
            </a:extLst>
          </p:cNvPr>
          <p:cNvSpPr txBox="1"/>
          <p:nvPr/>
        </p:nvSpPr>
        <p:spPr>
          <a:xfrm>
            <a:off x="660400" y="624114"/>
            <a:ext cx="8077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a:solidFill>
                <a:srgbClr val="202124"/>
              </a:solidFill>
              <a:latin typeface="arial"/>
              <a:cs typeface="arial"/>
            </a:endParaRPr>
          </a:p>
        </p:txBody>
      </p:sp>
      <p:sp>
        <p:nvSpPr>
          <p:cNvPr id="11" name="CuadroTexto 10">
            <a:extLst>
              <a:ext uri="{FF2B5EF4-FFF2-40B4-BE49-F238E27FC236}">
                <a16:creationId xmlns:a16="http://schemas.microsoft.com/office/drawing/2014/main" id="{1552458E-85A3-4107-9E41-BA6D82055552}"/>
              </a:ext>
            </a:extLst>
          </p:cNvPr>
          <p:cNvSpPr txBox="1"/>
          <p:nvPr/>
        </p:nvSpPr>
        <p:spPr>
          <a:xfrm>
            <a:off x="335280" y="1491173"/>
            <a:ext cx="8402320" cy="3910817"/>
          </a:xfrm>
          <a:prstGeom prst="rect">
            <a:avLst/>
          </a:prstGeom>
          <a:noFill/>
        </p:spPr>
        <p:txBody>
          <a:bodyPr wrap="square">
            <a:spAutoFit/>
          </a:bodyPr>
          <a:lstStyle/>
          <a:p>
            <a:pPr>
              <a:buClr>
                <a:schemeClr val="tx1"/>
              </a:buClr>
              <a:defRPr/>
            </a:pPr>
            <a:r>
              <a:rPr lang="es-ES_tradnl" sz="2400" b="1" dirty="0"/>
              <a:t>Duración: </a:t>
            </a:r>
            <a:r>
              <a:rPr lang="es-ES_tradnl" sz="2400" dirty="0"/>
              <a:t>Un período académico, mínimo 5 meses – máximo 6 meses.</a:t>
            </a:r>
          </a:p>
          <a:p>
            <a:pPr marL="0" indent="0">
              <a:buClr>
                <a:schemeClr val="tx1"/>
              </a:buClr>
              <a:buNone/>
              <a:defRPr/>
            </a:pPr>
            <a:endParaRPr lang="es-ES_tradnl" sz="2400" dirty="0"/>
          </a:p>
          <a:p>
            <a:pPr>
              <a:buClr>
                <a:schemeClr val="tx1"/>
              </a:buClr>
              <a:defRPr/>
            </a:pPr>
            <a:r>
              <a:rPr lang="es-ES_tradnl" sz="2400" b="1" dirty="0"/>
              <a:t>Horario:  </a:t>
            </a:r>
            <a:r>
              <a:rPr lang="es-ES_tradnl" sz="2400" dirty="0"/>
              <a:t>Tiempo completo  depende del horario de la empresa, 40 horas semanales.</a:t>
            </a:r>
          </a:p>
          <a:p>
            <a:pPr marL="0" indent="0">
              <a:buClr>
                <a:schemeClr val="tx1"/>
              </a:buClr>
              <a:buNone/>
              <a:defRPr/>
            </a:pPr>
            <a:endParaRPr lang="es-ES_tradnl" sz="2400" dirty="0"/>
          </a:p>
          <a:p>
            <a:pPr>
              <a:buClr>
                <a:schemeClr val="tx1"/>
              </a:buClr>
              <a:defRPr/>
            </a:pPr>
            <a:r>
              <a:rPr lang="es-ES_tradnl" sz="2400" b="1" dirty="0"/>
              <a:t>Créditos a cancelar para matricular la práctica: </a:t>
            </a:r>
            <a:r>
              <a:rPr lang="es-ES_tradnl" sz="2400" dirty="0"/>
              <a:t>9 créditos</a:t>
            </a:r>
          </a:p>
          <a:p>
            <a:pPr marL="0" indent="0">
              <a:buClr>
                <a:schemeClr val="tx1"/>
              </a:buClr>
              <a:buNone/>
              <a:defRPr/>
            </a:pPr>
            <a:endParaRPr lang="es-ES_tradnl" sz="2400" dirty="0"/>
          </a:p>
          <a:p>
            <a:pPr>
              <a:buClr>
                <a:schemeClr val="tx1"/>
              </a:buClr>
              <a:defRPr/>
            </a:pPr>
            <a:r>
              <a:rPr lang="es-ES_tradnl" sz="2400" u="sng" dirty="0"/>
              <a:t>La nota mínima aprobatoria es tres con cinco (3,5) sobre cinco (5,0).</a:t>
            </a:r>
          </a:p>
        </p:txBody>
      </p:sp>
    </p:spTree>
    <p:extLst>
      <p:ext uri="{BB962C8B-B14F-4D97-AF65-F5344CB8AC3E}">
        <p14:creationId xmlns:p14="http://schemas.microsoft.com/office/powerpoint/2010/main" val="18162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5C85C68E-1A21-4CF4-BC7D-2AA0C87D5B84}"/>
              </a:ext>
            </a:extLst>
          </p:cNvPr>
          <p:cNvGrpSpPr/>
          <p:nvPr/>
        </p:nvGrpSpPr>
        <p:grpSpPr>
          <a:xfrm>
            <a:off x="9129932" y="1406769"/>
            <a:ext cx="2899509" cy="2768717"/>
            <a:chOff x="9184641" y="3102966"/>
            <a:chExt cx="2844800" cy="1556832"/>
          </a:xfrm>
        </p:grpSpPr>
        <p:sp>
          <p:nvSpPr>
            <p:cNvPr id="7" name="Título 1">
              <a:extLst>
                <a:ext uri="{FF2B5EF4-FFF2-40B4-BE49-F238E27FC236}">
                  <a16:creationId xmlns:a16="http://schemas.microsoft.com/office/drawing/2014/main" id="{78607310-D950-4071-8715-C27314EA1E53}"/>
                </a:ext>
              </a:extLst>
            </p:cNvPr>
            <p:cNvSpPr txBox="1">
              <a:spLocks/>
            </p:cNvSpPr>
            <p:nvPr/>
          </p:nvSpPr>
          <p:spPr>
            <a:xfrm>
              <a:off x="9184641" y="3102966"/>
              <a:ext cx="2844800" cy="1556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s-ES" sz="2800" b="1" dirty="0">
                  <a:solidFill>
                    <a:schemeClr val="bg1"/>
                  </a:solidFill>
                  <a:effectLst/>
                  <a:latin typeface="+mn-lt"/>
                  <a:ea typeface="Calibri" panose="020F0502020204030204" pitchFamily="34" charset="0"/>
                  <a:cs typeface="Times New Roman" panose="02020603050405020304" pitchFamily="18" charset="0"/>
                </a:rPr>
                <a:t>Recomendaciones para el buen desarrollo de la práctica profesional </a:t>
              </a:r>
              <a:endParaRPr lang="es-ES" sz="2800" dirty="0">
                <a:latin typeface="+mn-lt"/>
              </a:endParaRPr>
            </a:p>
          </p:txBody>
        </p:sp>
        <p:cxnSp>
          <p:nvCxnSpPr>
            <p:cNvPr id="15" name="Conector recto 14">
              <a:extLst>
                <a:ext uri="{FF2B5EF4-FFF2-40B4-BE49-F238E27FC236}">
                  <a16:creationId xmlns:a16="http://schemas.microsoft.com/office/drawing/2014/main" id="{B96D4850-A640-4A1E-B38D-0E7777A670FA}"/>
                </a:ext>
              </a:extLst>
            </p:cNvPr>
            <p:cNvCxnSpPr>
              <a:cxnSpLocks/>
            </p:cNvCxnSpPr>
            <p:nvPr/>
          </p:nvCxnSpPr>
          <p:spPr>
            <a:xfrm flipH="1">
              <a:off x="9275020" y="4659797"/>
              <a:ext cx="25817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CuadroTexto 5">
            <a:extLst>
              <a:ext uri="{FF2B5EF4-FFF2-40B4-BE49-F238E27FC236}">
                <a16:creationId xmlns:a16="http://schemas.microsoft.com/office/drawing/2014/main" id="{F9BFBFCB-C7AB-4EB1-9868-21DB8E003B45}"/>
              </a:ext>
            </a:extLst>
          </p:cNvPr>
          <p:cNvSpPr txBox="1"/>
          <p:nvPr/>
        </p:nvSpPr>
        <p:spPr>
          <a:xfrm>
            <a:off x="338602" y="829995"/>
            <a:ext cx="8102012" cy="5509200"/>
          </a:xfrm>
          <a:prstGeom prst="rect">
            <a:avLst/>
          </a:prstGeom>
          <a:noFill/>
        </p:spPr>
        <p:txBody>
          <a:bodyPr wrap="square">
            <a:spAutoFit/>
          </a:bodyPr>
          <a:lstStyle/>
          <a:p>
            <a:pPr algn="just"/>
            <a:r>
              <a:rPr lang="es-CO" sz="2000" b="1" dirty="0"/>
              <a:t>NO</a:t>
            </a:r>
            <a:r>
              <a:rPr lang="es-CO" sz="2000" dirty="0"/>
              <a:t> debe retirarse de la empresa sin autorización del director de programa o coordinación de practicas.</a:t>
            </a:r>
          </a:p>
          <a:p>
            <a:pPr marL="0" indent="0" algn="just">
              <a:buNone/>
            </a:pPr>
            <a:endParaRPr lang="es-CO" sz="2000" dirty="0"/>
          </a:p>
          <a:p>
            <a:pPr algn="just"/>
            <a:r>
              <a:rPr lang="es-CO" sz="2000" dirty="0"/>
              <a:t>En caso de inconvenientes, observaciones, quejas, reclamos, debe dirigirse al supervisor, este a su vez deberá  dirigirse al supervisor de prácticas para tomar la decisión de retirar al estudiante o la empresa asumirá cambios de mejora.</a:t>
            </a:r>
          </a:p>
          <a:p>
            <a:pPr marL="0" indent="0" algn="just">
              <a:buNone/>
            </a:pPr>
            <a:endParaRPr lang="es-CO" sz="2000" dirty="0"/>
          </a:p>
          <a:p>
            <a:pPr algn="just"/>
            <a:r>
              <a:rPr lang="es-CO" sz="2000" dirty="0"/>
              <a:t>Después de ser seleccionado el estudiante </a:t>
            </a:r>
            <a:r>
              <a:rPr lang="es-CO" sz="2000" b="1" dirty="0"/>
              <a:t>NO</a:t>
            </a:r>
            <a:r>
              <a:rPr lang="es-CO" sz="2000" dirty="0"/>
              <a:t> deberá participar en ningún otro proceso.</a:t>
            </a:r>
          </a:p>
          <a:p>
            <a:pPr marL="0" indent="0">
              <a:buNone/>
            </a:pPr>
            <a:endParaRPr lang="es-CO" sz="2000" dirty="0"/>
          </a:p>
          <a:p>
            <a:r>
              <a:rPr lang="es-CO" sz="2000" dirty="0"/>
              <a:t>En caso de incapacidad, enfermedad u otro motivo de salud, debe enviar un  correo al jefe inmediato de la empresa con copia a la coordinación de prácticas y al supervisor de prácticas asignado </a:t>
            </a:r>
          </a:p>
          <a:p>
            <a:pPr marL="0" indent="0">
              <a:buNone/>
            </a:pPr>
            <a:endParaRPr lang="es-CO" sz="2400" u="sng" dirty="0"/>
          </a:p>
          <a:p>
            <a:r>
              <a:rPr lang="es-CO" sz="2400" b="1" dirty="0"/>
              <a:t>NO </a:t>
            </a:r>
            <a:r>
              <a:rPr lang="es-CO" sz="2400" dirty="0"/>
              <a:t>deben asumir el pago de la ARL, este lo debe asumir la empresa donde fue seleccionado.</a:t>
            </a:r>
          </a:p>
        </p:txBody>
      </p:sp>
    </p:spTree>
    <p:extLst>
      <p:ext uri="{BB962C8B-B14F-4D97-AF65-F5344CB8AC3E}">
        <p14:creationId xmlns:p14="http://schemas.microsoft.com/office/powerpoint/2010/main" val="308837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5C85C68E-1A21-4CF4-BC7D-2AA0C87D5B84}"/>
              </a:ext>
            </a:extLst>
          </p:cNvPr>
          <p:cNvGrpSpPr/>
          <p:nvPr/>
        </p:nvGrpSpPr>
        <p:grpSpPr>
          <a:xfrm>
            <a:off x="9129932" y="1406769"/>
            <a:ext cx="2899509" cy="2768717"/>
            <a:chOff x="9184641" y="3102966"/>
            <a:chExt cx="2844800" cy="1556832"/>
          </a:xfrm>
        </p:grpSpPr>
        <p:sp>
          <p:nvSpPr>
            <p:cNvPr id="7" name="Título 1">
              <a:extLst>
                <a:ext uri="{FF2B5EF4-FFF2-40B4-BE49-F238E27FC236}">
                  <a16:creationId xmlns:a16="http://schemas.microsoft.com/office/drawing/2014/main" id="{78607310-D950-4071-8715-C27314EA1E53}"/>
                </a:ext>
              </a:extLst>
            </p:cNvPr>
            <p:cNvSpPr txBox="1">
              <a:spLocks/>
            </p:cNvSpPr>
            <p:nvPr/>
          </p:nvSpPr>
          <p:spPr>
            <a:xfrm>
              <a:off x="9184641" y="3102966"/>
              <a:ext cx="2844800" cy="1556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s-ES" sz="3200" b="1" dirty="0">
                  <a:solidFill>
                    <a:schemeClr val="bg1"/>
                  </a:solidFill>
                  <a:effectLst/>
                  <a:latin typeface="+mn-lt"/>
                  <a:ea typeface="Calibri" panose="020F0502020204030204" pitchFamily="34" charset="0"/>
                  <a:cs typeface="Times New Roman" panose="02020603050405020304" pitchFamily="18" charset="0"/>
                </a:rPr>
                <a:t>Tipos de contratación para la práctica profesional </a:t>
              </a:r>
              <a:endParaRPr lang="es-ES" sz="3200" dirty="0">
                <a:latin typeface="+mn-lt"/>
              </a:endParaRPr>
            </a:p>
          </p:txBody>
        </p:sp>
        <p:cxnSp>
          <p:nvCxnSpPr>
            <p:cNvPr id="15" name="Conector recto 14">
              <a:extLst>
                <a:ext uri="{FF2B5EF4-FFF2-40B4-BE49-F238E27FC236}">
                  <a16:creationId xmlns:a16="http://schemas.microsoft.com/office/drawing/2014/main" id="{B96D4850-A640-4A1E-B38D-0E7777A670FA}"/>
                </a:ext>
              </a:extLst>
            </p:cNvPr>
            <p:cNvCxnSpPr>
              <a:cxnSpLocks/>
            </p:cNvCxnSpPr>
            <p:nvPr/>
          </p:nvCxnSpPr>
          <p:spPr>
            <a:xfrm flipH="1">
              <a:off x="9275020" y="4659797"/>
              <a:ext cx="25817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CuadroTexto 7">
            <a:extLst>
              <a:ext uri="{FF2B5EF4-FFF2-40B4-BE49-F238E27FC236}">
                <a16:creationId xmlns:a16="http://schemas.microsoft.com/office/drawing/2014/main" id="{71AD3C0F-7551-4E31-8056-E07F98203F5F}"/>
              </a:ext>
            </a:extLst>
          </p:cNvPr>
          <p:cNvSpPr txBox="1"/>
          <p:nvPr/>
        </p:nvSpPr>
        <p:spPr>
          <a:xfrm>
            <a:off x="338603" y="1163327"/>
            <a:ext cx="8453706" cy="4524315"/>
          </a:xfrm>
          <a:prstGeom prst="rect">
            <a:avLst/>
          </a:prstGeom>
          <a:noFill/>
        </p:spPr>
        <p:txBody>
          <a:bodyPr wrap="square">
            <a:spAutoFit/>
          </a:bodyPr>
          <a:lstStyle/>
          <a:p>
            <a:pPr marL="285750" indent="-285750" algn="just">
              <a:buFont typeface="Wingdings" panose="05000000000000000000" pitchFamily="2" charset="2"/>
              <a:buChar char="§"/>
            </a:pPr>
            <a:r>
              <a:rPr lang="es-CO" sz="1800" b="1" dirty="0">
                <a:latin typeface="Calibri" panose="020F0502020204030204" pitchFamily="34" charset="0"/>
                <a:cs typeface="Calibri" panose="020F0502020204030204" pitchFamily="34" charset="0"/>
              </a:rPr>
              <a:t>Contrato de aprendizaje:  </a:t>
            </a:r>
          </a:p>
          <a:p>
            <a:pPr marL="0" indent="0" algn="just">
              <a:buNone/>
            </a:pPr>
            <a:r>
              <a:rPr lang="es-CO" sz="1800" dirty="0">
                <a:latin typeface="Calibri" panose="020F0502020204030204" pitchFamily="34" charset="0"/>
                <a:cs typeface="Calibri" panose="020F0502020204030204" pitchFamily="34" charset="0"/>
              </a:rPr>
              <a:t>   Ley 789 ( afiliación a la EPS, ARL y salario mínimo)</a:t>
            </a:r>
          </a:p>
          <a:p>
            <a:pPr marL="0" indent="0" algn="just">
              <a:buNone/>
            </a:pPr>
            <a:r>
              <a:rPr lang="es-CO" sz="1800" dirty="0">
                <a:latin typeface="Calibri" panose="020F0502020204030204" pitchFamily="34" charset="0"/>
                <a:cs typeface="Calibri" panose="020F0502020204030204" pitchFamily="34" charset="0"/>
              </a:rPr>
              <a:t>   </a:t>
            </a:r>
          </a:p>
          <a:p>
            <a:pPr marL="285750" indent="-285750" algn="just">
              <a:buFont typeface="Wingdings" panose="05000000000000000000" pitchFamily="2" charset="2"/>
              <a:buChar char="§"/>
            </a:pPr>
            <a:r>
              <a:rPr lang="es-CO" sz="1800" b="1" dirty="0">
                <a:latin typeface="Calibri" panose="020F0502020204030204" pitchFamily="34" charset="0"/>
                <a:cs typeface="Calibri" panose="020F0502020204030204" pitchFamily="34" charset="0"/>
              </a:rPr>
              <a:t>Acuerdo de voluntades: </a:t>
            </a:r>
          </a:p>
          <a:p>
            <a:pPr marL="0" indent="0" algn="just">
              <a:buNone/>
            </a:pPr>
            <a:r>
              <a:rPr lang="es-CO" sz="1800" dirty="0">
                <a:latin typeface="Calibri" panose="020F0502020204030204" pitchFamily="34" charset="0"/>
                <a:cs typeface="Calibri" panose="020F0502020204030204" pitchFamily="34" charset="0"/>
              </a:rPr>
              <a:t>   Decreto 3546 ( afiliación a la ARL – salario a decisión de la empresa)</a:t>
            </a:r>
          </a:p>
          <a:p>
            <a:pPr marL="0" indent="0" algn="just">
              <a:buNone/>
            </a:pPr>
            <a:endParaRPr lang="es-CO" sz="18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s-CO" sz="1800" b="1" dirty="0">
                <a:latin typeface="Calibri" panose="020F0502020204030204" pitchFamily="34" charset="0"/>
                <a:cs typeface="Calibri" panose="020F0502020204030204" pitchFamily="34" charset="0"/>
              </a:rPr>
              <a:t>Contrato laboral</a:t>
            </a:r>
            <a:r>
              <a:rPr lang="es-CO" sz="1800" dirty="0">
                <a:latin typeface="Calibri" panose="020F0502020204030204" pitchFamily="34" charset="0"/>
                <a:cs typeface="Calibri" panose="020F0502020204030204" pitchFamily="34" charset="0"/>
              </a:rPr>
              <a:t>: de acuerdo a la legislación laboral del ministerio de trabajo con todas las prestaciones.</a:t>
            </a:r>
          </a:p>
          <a:p>
            <a:pPr marL="285750" indent="-285750" algn="just">
              <a:buFont typeface="Wingdings" panose="05000000000000000000" pitchFamily="2" charset="2"/>
              <a:buChar char="§"/>
            </a:pPr>
            <a:endParaRPr lang="es-CO" dirty="0">
              <a:latin typeface="Calibri" panose="020F0502020204030204" pitchFamily="34" charset="0"/>
              <a:cs typeface="Calibri" panose="020F0502020204030204" pitchFamily="34" charset="0"/>
            </a:endParaRPr>
          </a:p>
          <a:p>
            <a:pPr algn="just"/>
            <a:endParaRPr lang="es-CO" sz="1800" dirty="0">
              <a:latin typeface="Calibri" panose="020F0502020204030204" pitchFamily="34" charset="0"/>
              <a:cs typeface="Calibri" panose="020F0502020204030204" pitchFamily="34" charset="0"/>
            </a:endParaRPr>
          </a:p>
          <a:p>
            <a:pPr marL="0" indent="0" algn="just">
              <a:buNone/>
            </a:pPr>
            <a:endParaRPr lang="es-CO" sz="1800" dirty="0">
              <a:latin typeface="Arial" panose="020B0604020202020204" pitchFamily="34" charset="0"/>
              <a:cs typeface="Arial" panose="020B0604020202020204" pitchFamily="34" charset="0"/>
            </a:endParaRPr>
          </a:p>
          <a:p>
            <a:pPr marL="0" indent="0" algn="just">
              <a:buNone/>
            </a:pPr>
            <a:r>
              <a:rPr lang="es-CO" sz="1800" b="1" u="sng" dirty="0">
                <a:solidFill>
                  <a:srgbClr val="FF0000"/>
                </a:solidFill>
                <a:latin typeface="Arial" panose="020B0604020202020204" pitchFamily="34" charset="0"/>
                <a:cs typeface="Arial" panose="020B0604020202020204" pitchFamily="34" charset="0"/>
              </a:rPr>
              <a:t> Los contratos deben tener un tiempo mínimo 5 meses – máximo 6 meses.</a:t>
            </a:r>
          </a:p>
          <a:p>
            <a:pPr algn="just"/>
            <a:endParaRPr lang="es-CO" sz="1800" dirty="0">
              <a:solidFill>
                <a:srgbClr val="FF0000"/>
              </a:solidFill>
              <a:latin typeface="Arial" panose="020B0604020202020204" pitchFamily="34" charset="0"/>
              <a:cs typeface="Arial" panose="020B0604020202020204" pitchFamily="34" charset="0"/>
            </a:endParaRPr>
          </a:p>
          <a:p>
            <a:pPr algn="just"/>
            <a:r>
              <a:rPr lang="es-CO" sz="1800" dirty="0">
                <a:latin typeface="Calibri" panose="020F0502020204030204" pitchFamily="34" charset="0"/>
                <a:cs typeface="Calibri" panose="020F0502020204030204" pitchFamily="34" charset="0"/>
              </a:rPr>
              <a:t>Todo estudiante de prácticas debe contar con su afiliación a la ARL, de acuerdo al decreto 055 del 2015,   sin la afiliación el estudiante no podrá dar inicio a la práctica profesional </a:t>
            </a:r>
          </a:p>
        </p:txBody>
      </p:sp>
    </p:spTree>
    <p:extLst>
      <p:ext uri="{BB962C8B-B14F-4D97-AF65-F5344CB8AC3E}">
        <p14:creationId xmlns:p14="http://schemas.microsoft.com/office/powerpoint/2010/main" val="301357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C7821131-A029-4FEA-A26B-29E4B183AD6C}"/>
              </a:ext>
            </a:extLst>
          </p:cNvPr>
          <p:cNvSpPr>
            <a:spLocks noGrp="1"/>
          </p:cNvSpPr>
          <p:nvPr>
            <p:ph type="title"/>
          </p:nvPr>
        </p:nvSpPr>
        <p:spPr>
          <a:xfrm>
            <a:off x="344761" y="310799"/>
            <a:ext cx="8497127" cy="699340"/>
          </a:xfrm>
        </p:spPr>
        <p:txBody>
          <a:bodyPr>
            <a:normAutofit fontScale="90000"/>
          </a:bodyPr>
          <a:lstStyle/>
          <a:p>
            <a:r>
              <a:rPr lang="es-419" sz="4800" b="1" spc="-150" dirty="0">
                <a:solidFill>
                  <a:schemeClr val="bg1"/>
                </a:solidFill>
                <a:latin typeface="Gotham" panose="02000504050000020004" pitchFamily="2" charset="0"/>
              </a:rPr>
              <a:t>Fechas importantes del proceso de prácticas</a:t>
            </a:r>
          </a:p>
        </p:txBody>
      </p:sp>
      <p:sp>
        <p:nvSpPr>
          <p:cNvPr id="14" name="CuadroTexto 13">
            <a:extLst>
              <a:ext uri="{FF2B5EF4-FFF2-40B4-BE49-F238E27FC236}">
                <a16:creationId xmlns:a16="http://schemas.microsoft.com/office/drawing/2014/main" id="{CEA55601-94EB-4BAF-BC4A-241F30C62A31}"/>
              </a:ext>
            </a:extLst>
          </p:cNvPr>
          <p:cNvSpPr txBox="1"/>
          <p:nvPr/>
        </p:nvSpPr>
        <p:spPr>
          <a:xfrm>
            <a:off x="1294228" y="5115992"/>
            <a:ext cx="9383151" cy="1754326"/>
          </a:xfrm>
          <a:prstGeom prst="rect">
            <a:avLst/>
          </a:prstGeom>
          <a:noFill/>
        </p:spPr>
        <p:txBody>
          <a:bodyPr wrap="square">
            <a:spAutoFit/>
          </a:bodyPr>
          <a:lstStyle/>
          <a:p>
            <a:pPr marL="285750" indent="-285750" algn="ctr">
              <a:buFont typeface="Wingdings" panose="05000000000000000000" pitchFamily="2" charset="2"/>
              <a:buChar char="ü"/>
            </a:pPr>
            <a:r>
              <a:rPr lang="es-419" dirty="0">
                <a:solidFill>
                  <a:schemeClr val="tx1">
                    <a:lumMod val="75000"/>
                    <a:lumOff val="25000"/>
                  </a:schemeClr>
                </a:solidFill>
                <a:latin typeface="Gotham" panose="02000504050000020004" pitchFamily="2" charset="0"/>
              </a:rPr>
              <a:t>En todo el proceso es obligatorio la asistencia  a las inducciones y charlas preparatoria.</a:t>
            </a:r>
          </a:p>
          <a:p>
            <a:pPr marL="285750" indent="-285750" algn="ctr">
              <a:buFont typeface="Wingdings" panose="05000000000000000000" pitchFamily="2" charset="2"/>
              <a:buChar char="ü"/>
            </a:pPr>
            <a:r>
              <a:rPr lang="es-419" dirty="0">
                <a:solidFill>
                  <a:schemeClr val="tx1">
                    <a:lumMod val="75000"/>
                    <a:lumOff val="25000"/>
                  </a:schemeClr>
                </a:solidFill>
                <a:latin typeface="Gotham" panose="02000504050000020004" pitchFamily="2" charset="0"/>
              </a:rPr>
              <a:t>Es de carácter obligatorio hacer la inscripción en el link  en los tiempos acordados.</a:t>
            </a:r>
          </a:p>
          <a:p>
            <a:pPr marL="285750" indent="-285750" algn="ctr">
              <a:buFont typeface="Wingdings" panose="05000000000000000000" pitchFamily="2" charset="2"/>
              <a:buChar char="ü"/>
            </a:pPr>
            <a:r>
              <a:rPr lang="es-419" dirty="0">
                <a:solidFill>
                  <a:schemeClr val="tx1">
                    <a:lumMod val="75000"/>
                    <a:lumOff val="25000"/>
                  </a:schemeClr>
                </a:solidFill>
                <a:latin typeface="Gotham" panose="02000504050000020004" pitchFamily="2" charset="0"/>
              </a:rPr>
              <a:t>El estudiante que no este inscrito no podrá realizar las prácticas en el 2p – 2023.  </a:t>
            </a:r>
          </a:p>
          <a:p>
            <a:pPr marL="285750" indent="-285750" algn="ctr">
              <a:buFont typeface="Wingdings" panose="05000000000000000000" pitchFamily="2" charset="2"/>
              <a:buChar char="ü"/>
            </a:pPr>
            <a:r>
              <a:rPr lang="es-419" dirty="0">
                <a:solidFill>
                  <a:schemeClr val="tx1">
                    <a:lumMod val="75000"/>
                    <a:lumOff val="25000"/>
                  </a:schemeClr>
                </a:solidFill>
                <a:latin typeface="Gotham" panose="02000504050000020004" pitchFamily="2" charset="0"/>
              </a:rPr>
              <a:t>Si no ha realizado el proceso de inscripción en el link de inscripción a prácticas profesionales, no debe matricular la materia de  prácticas profesionales </a:t>
            </a:r>
          </a:p>
          <a:p>
            <a:pPr marL="0" indent="0" algn="ctr">
              <a:buNone/>
            </a:pPr>
            <a:endParaRPr lang="es-419" dirty="0">
              <a:solidFill>
                <a:schemeClr val="tx1">
                  <a:lumMod val="75000"/>
                  <a:lumOff val="25000"/>
                </a:schemeClr>
              </a:solidFill>
              <a:latin typeface="Gotham" panose="02000504050000020004" pitchFamily="2" charset="0"/>
            </a:endParaRPr>
          </a:p>
        </p:txBody>
      </p:sp>
      <p:grpSp>
        <p:nvGrpSpPr>
          <p:cNvPr id="50" name="Grupo 49">
            <a:extLst>
              <a:ext uri="{FF2B5EF4-FFF2-40B4-BE49-F238E27FC236}">
                <a16:creationId xmlns:a16="http://schemas.microsoft.com/office/drawing/2014/main" id="{FC6DBDBB-EA11-451C-A3F4-82C77DB1B5AD}"/>
              </a:ext>
            </a:extLst>
          </p:cNvPr>
          <p:cNvGrpSpPr/>
          <p:nvPr/>
        </p:nvGrpSpPr>
        <p:grpSpPr>
          <a:xfrm>
            <a:off x="1955409" y="2136696"/>
            <a:ext cx="8184434" cy="2843268"/>
            <a:chOff x="1515998" y="2708663"/>
            <a:chExt cx="9103686" cy="2519601"/>
          </a:xfrm>
        </p:grpSpPr>
        <p:grpSp>
          <p:nvGrpSpPr>
            <p:cNvPr id="46" name="Grupo 45">
              <a:extLst>
                <a:ext uri="{FF2B5EF4-FFF2-40B4-BE49-F238E27FC236}">
                  <a16:creationId xmlns:a16="http://schemas.microsoft.com/office/drawing/2014/main" id="{C02E43DC-21E1-49C5-852F-5E40482D2420}"/>
                </a:ext>
              </a:extLst>
            </p:cNvPr>
            <p:cNvGrpSpPr/>
            <p:nvPr/>
          </p:nvGrpSpPr>
          <p:grpSpPr>
            <a:xfrm>
              <a:off x="1515998" y="2708663"/>
              <a:ext cx="2519601" cy="2519601"/>
              <a:chOff x="1515998" y="2708663"/>
              <a:chExt cx="2519601" cy="2519601"/>
            </a:xfrm>
          </p:grpSpPr>
          <p:pic>
            <p:nvPicPr>
              <p:cNvPr id="41" name="Gráfico 40">
                <a:extLst>
                  <a:ext uri="{FF2B5EF4-FFF2-40B4-BE49-F238E27FC236}">
                    <a16:creationId xmlns:a16="http://schemas.microsoft.com/office/drawing/2014/main" id="{1E793EF0-7F07-4E38-8B22-A99A4FBC3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5998" y="2708663"/>
                <a:ext cx="2519601" cy="2519601"/>
              </a:xfrm>
              <a:prstGeom prst="rect">
                <a:avLst/>
              </a:prstGeom>
            </p:spPr>
          </p:pic>
          <p:sp>
            <p:nvSpPr>
              <p:cNvPr id="21" name="CuadroTexto 20">
                <a:extLst>
                  <a:ext uri="{FF2B5EF4-FFF2-40B4-BE49-F238E27FC236}">
                    <a16:creationId xmlns:a16="http://schemas.microsoft.com/office/drawing/2014/main" id="{F5F56A99-FBD8-4F76-8FBD-590E9AC5783A}"/>
                  </a:ext>
                </a:extLst>
              </p:cNvPr>
              <p:cNvSpPr txBox="1"/>
              <p:nvPr/>
            </p:nvSpPr>
            <p:spPr>
              <a:xfrm>
                <a:off x="1897296" y="3218715"/>
                <a:ext cx="1727938" cy="1445524"/>
              </a:xfrm>
              <a:prstGeom prst="rect">
                <a:avLst/>
              </a:prstGeom>
              <a:noFill/>
            </p:spPr>
            <p:txBody>
              <a:bodyPr wrap="square">
                <a:spAutoFit/>
              </a:bodyPr>
              <a:lstStyle/>
              <a:p>
                <a:pPr algn="ctr"/>
                <a:r>
                  <a:rPr lang="es-ES" sz="2000" b="1" dirty="0">
                    <a:solidFill>
                      <a:schemeClr val="tx1">
                        <a:lumMod val="85000"/>
                        <a:lumOff val="15000"/>
                      </a:schemeClr>
                    </a:solidFill>
                  </a:rPr>
                  <a:t>Inducciones del 21 de marzo al 27 de abril del 2023</a:t>
                </a:r>
                <a:endParaRPr lang="es-419" sz="2000" b="1" dirty="0">
                  <a:solidFill>
                    <a:schemeClr val="tx1">
                      <a:lumMod val="85000"/>
                      <a:lumOff val="15000"/>
                    </a:schemeClr>
                  </a:solidFill>
                </a:endParaRPr>
              </a:p>
            </p:txBody>
          </p:sp>
        </p:grpSp>
        <p:grpSp>
          <p:nvGrpSpPr>
            <p:cNvPr id="48" name="Grupo 47">
              <a:extLst>
                <a:ext uri="{FF2B5EF4-FFF2-40B4-BE49-F238E27FC236}">
                  <a16:creationId xmlns:a16="http://schemas.microsoft.com/office/drawing/2014/main" id="{3A5CE7C7-071C-4116-9C5A-8E922D31B4DD}"/>
                </a:ext>
              </a:extLst>
            </p:cNvPr>
            <p:cNvGrpSpPr/>
            <p:nvPr/>
          </p:nvGrpSpPr>
          <p:grpSpPr>
            <a:xfrm>
              <a:off x="4837544" y="2723415"/>
              <a:ext cx="2490097" cy="2490097"/>
              <a:chOff x="4837545" y="2723415"/>
              <a:chExt cx="2490097" cy="2490097"/>
            </a:xfrm>
          </p:grpSpPr>
          <p:sp>
            <p:nvSpPr>
              <p:cNvPr id="47" name="Gráfico 42">
                <a:extLst>
                  <a:ext uri="{FF2B5EF4-FFF2-40B4-BE49-F238E27FC236}">
                    <a16:creationId xmlns:a16="http://schemas.microsoft.com/office/drawing/2014/main" id="{B4899EDA-546F-41C9-A193-3280F7AFC4C5}"/>
                  </a:ext>
                </a:extLst>
              </p:cNvPr>
              <p:cNvSpPr/>
              <p:nvPr/>
            </p:nvSpPr>
            <p:spPr>
              <a:xfrm>
                <a:off x="4837545" y="2723415"/>
                <a:ext cx="2490097" cy="2490097"/>
              </a:xfrm>
              <a:custGeom>
                <a:avLst/>
                <a:gdLst>
                  <a:gd name="connsiteX0" fmla="*/ 590070 w 2490097"/>
                  <a:gd name="connsiteY0" fmla="*/ 0 h 2490097"/>
                  <a:gd name="connsiteX1" fmla="*/ 2490097 w 2490097"/>
                  <a:gd name="connsiteY1" fmla="*/ 0 h 2490097"/>
                  <a:gd name="connsiteX2" fmla="*/ 2490097 w 2490097"/>
                  <a:gd name="connsiteY2" fmla="*/ 0 h 2490097"/>
                  <a:gd name="connsiteX3" fmla="*/ 2490097 w 2490097"/>
                  <a:gd name="connsiteY3" fmla="*/ 1900027 h 2490097"/>
                  <a:gd name="connsiteX4" fmla="*/ 1900027 w 2490097"/>
                  <a:gd name="connsiteY4" fmla="*/ 2490097 h 2490097"/>
                  <a:gd name="connsiteX5" fmla="*/ 0 w 2490097"/>
                  <a:gd name="connsiteY5" fmla="*/ 2490097 h 2490097"/>
                  <a:gd name="connsiteX6" fmla="*/ 0 w 2490097"/>
                  <a:gd name="connsiteY6" fmla="*/ 2490097 h 2490097"/>
                  <a:gd name="connsiteX7" fmla="*/ 0 w 2490097"/>
                  <a:gd name="connsiteY7" fmla="*/ 590070 h 2490097"/>
                  <a:gd name="connsiteX8" fmla="*/ 590070 w 2490097"/>
                  <a:gd name="connsiteY8" fmla="*/ 0 h 249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0097" h="2490097">
                    <a:moveTo>
                      <a:pt x="590070" y="0"/>
                    </a:moveTo>
                    <a:lnTo>
                      <a:pt x="2490097" y="0"/>
                    </a:lnTo>
                    <a:lnTo>
                      <a:pt x="2490097" y="0"/>
                    </a:lnTo>
                    <a:lnTo>
                      <a:pt x="2490097" y="1900027"/>
                    </a:lnTo>
                    <a:cubicBezTo>
                      <a:pt x="2490097" y="2225911"/>
                      <a:pt x="2225911" y="2490097"/>
                      <a:pt x="1900027" y="2490097"/>
                    </a:cubicBezTo>
                    <a:lnTo>
                      <a:pt x="0" y="2490097"/>
                    </a:lnTo>
                    <a:lnTo>
                      <a:pt x="0" y="2490097"/>
                    </a:lnTo>
                    <a:lnTo>
                      <a:pt x="0" y="590070"/>
                    </a:lnTo>
                    <a:cubicBezTo>
                      <a:pt x="0" y="264183"/>
                      <a:pt x="264183" y="0"/>
                      <a:pt x="590070" y="0"/>
                    </a:cubicBezTo>
                    <a:close/>
                  </a:path>
                </a:pathLst>
              </a:custGeom>
              <a:solidFill>
                <a:srgbClr val="FD7E14"/>
              </a:solidFill>
              <a:ln w="5891" cap="flat">
                <a:noFill/>
                <a:prstDash val="solid"/>
                <a:miter/>
              </a:ln>
            </p:spPr>
            <p:txBody>
              <a:bodyPr rtlCol="0" anchor="ctr"/>
              <a:lstStyle/>
              <a:p>
                <a:endParaRPr lang="es-CO"/>
              </a:p>
            </p:txBody>
          </p:sp>
          <p:sp>
            <p:nvSpPr>
              <p:cNvPr id="23" name="CuadroTexto 22">
                <a:extLst>
                  <a:ext uri="{FF2B5EF4-FFF2-40B4-BE49-F238E27FC236}">
                    <a16:creationId xmlns:a16="http://schemas.microsoft.com/office/drawing/2014/main" id="{F6D49A76-72BA-4E48-8EC7-74E53354F659}"/>
                  </a:ext>
                </a:extLst>
              </p:cNvPr>
              <p:cNvSpPr txBox="1"/>
              <p:nvPr/>
            </p:nvSpPr>
            <p:spPr>
              <a:xfrm>
                <a:off x="5183106" y="3132036"/>
                <a:ext cx="1808198" cy="1706719"/>
              </a:xfrm>
              <a:prstGeom prst="rect">
                <a:avLst/>
              </a:prstGeom>
              <a:noFill/>
            </p:spPr>
            <p:txBody>
              <a:bodyPr wrap="square">
                <a:spAutoFit/>
              </a:bodyPr>
              <a:lstStyle/>
              <a:p>
                <a:pPr algn="ctr"/>
                <a:r>
                  <a:rPr lang="es-ES" sz="2000" b="1" dirty="0">
                    <a:solidFill>
                      <a:schemeClr val="tx1">
                        <a:lumMod val="85000"/>
                        <a:lumOff val="15000"/>
                      </a:schemeClr>
                    </a:solidFill>
                  </a:rPr>
                  <a:t>Inscripciones a prácticas del 21 de  marzo  al 27 de abril del 2023</a:t>
                </a:r>
                <a:endParaRPr lang="es-419" sz="2000" dirty="0">
                  <a:solidFill>
                    <a:schemeClr val="tx1">
                      <a:lumMod val="85000"/>
                      <a:lumOff val="15000"/>
                    </a:schemeClr>
                  </a:solidFill>
                </a:endParaRPr>
              </a:p>
            </p:txBody>
          </p:sp>
        </p:grpSp>
        <p:grpSp>
          <p:nvGrpSpPr>
            <p:cNvPr id="49" name="Grupo 48">
              <a:extLst>
                <a:ext uri="{FF2B5EF4-FFF2-40B4-BE49-F238E27FC236}">
                  <a16:creationId xmlns:a16="http://schemas.microsoft.com/office/drawing/2014/main" id="{2DB634AE-DC91-4093-8EF3-7B74E06A128F}"/>
                </a:ext>
              </a:extLst>
            </p:cNvPr>
            <p:cNvGrpSpPr/>
            <p:nvPr/>
          </p:nvGrpSpPr>
          <p:grpSpPr>
            <a:xfrm>
              <a:off x="8129587" y="2723415"/>
              <a:ext cx="2490097" cy="2490097"/>
              <a:chOff x="8129587" y="2723415"/>
              <a:chExt cx="2490097" cy="2490097"/>
            </a:xfrm>
          </p:grpSpPr>
          <p:pic>
            <p:nvPicPr>
              <p:cNvPr id="45" name="Gráfico 44">
                <a:extLst>
                  <a:ext uri="{FF2B5EF4-FFF2-40B4-BE49-F238E27FC236}">
                    <a16:creationId xmlns:a16="http://schemas.microsoft.com/office/drawing/2014/main" id="{E72DF268-40B7-490E-A743-A199D9C391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9587" y="2723415"/>
                <a:ext cx="2490097" cy="2490097"/>
              </a:xfrm>
              <a:prstGeom prst="rect">
                <a:avLst/>
              </a:prstGeom>
            </p:spPr>
          </p:pic>
          <p:sp>
            <p:nvSpPr>
              <p:cNvPr id="24" name="CuadroTexto 23">
                <a:extLst>
                  <a:ext uri="{FF2B5EF4-FFF2-40B4-BE49-F238E27FC236}">
                    <a16:creationId xmlns:a16="http://schemas.microsoft.com/office/drawing/2014/main" id="{DF17CBC4-F648-42BD-A719-D9C86A779A38}"/>
                  </a:ext>
                </a:extLst>
              </p:cNvPr>
              <p:cNvSpPr txBox="1"/>
              <p:nvPr/>
            </p:nvSpPr>
            <p:spPr>
              <a:xfrm>
                <a:off x="8414512" y="3132036"/>
                <a:ext cx="1942861" cy="1718264"/>
              </a:xfrm>
              <a:prstGeom prst="rect">
                <a:avLst/>
              </a:prstGeom>
              <a:noFill/>
            </p:spPr>
            <p:txBody>
              <a:bodyPr wrap="square">
                <a:spAutoFit/>
              </a:bodyPr>
              <a:lstStyle/>
              <a:p>
                <a:pPr algn="ctr"/>
                <a:r>
                  <a:rPr lang="es-ES" sz="2000" b="1" dirty="0">
                    <a:solidFill>
                      <a:schemeClr val="tx1">
                        <a:lumMod val="85000"/>
                        <a:lumOff val="15000"/>
                      </a:schemeClr>
                    </a:solidFill>
                  </a:rPr>
                  <a:t>Charlas preparatorias para la práctica en el mes de abril -  mayo</a:t>
                </a:r>
                <a:endParaRPr lang="es-419" sz="2000" dirty="0">
                  <a:solidFill>
                    <a:schemeClr val="tx1">
                      <a:lumMod val="85000"/>
                      <a:lumOff val="15000"/>
                    </a:schemeClr>
                  </a:solidFill>
                </a:endParaRPr>
              </a:p>
            </p:txBody>
          </p:sp>
        </p:grpSp>
      </p:grpSp>
      <p:pic>
        <p:nvPicPr>
          <p:cNvPr id="54" name="Gráfico 53">
            <a:extLst>
              <a:ext uri="{FF2B5EF4-FFF2-40B4-BE49-F238E27FC236}">
                <a16:creationId xmlns:a16="http://schemas.microsoft.com/office/drawing/2014/main" id="{44B9B006-2344-417C-BA7C-1667FA3D29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056954" y="3304982"/>
            <a:ext cx="4764232" cy="2187499"/>
          </a:xfrm>
          <a:prstGeom prst="rect">
            <a:avLst/>
          </a:prstGeom>
        </p:spPr>
      </p:pic>
      <p:pic>
        <p:nvPicPr>
          <p:cNvPr id="56" name="Gráfico 55">
            <a:extLst>
              <a:ext uri="{FF2B5EF4-FFF2-40B4-BE49-F238E27FC236}">
                <a16:creationId xmlns:a16="http://schemas.microsoft.com/office/drawing/2014/main" id="{3C939AB9-BCD1-40D5-9302-00D6164700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2622471" y="3493323"/>
            <a:ext cx="4611833" cy="2117525"/>
          </a:xfrm>
          <a:prstGeom prst="rect">
            <a:avLst/>
          </a:prstGeom>
        </p:spPr>
      </p:pic>
    </p:spTree>
    <p:extLst>
      <p:ext uri="{BB962C8B-B14F-4D97-AF65-F5344CB8AC3E}">
        <p14:creationId xmlns:p14="http://schemas.microsoft.com/office/powerpoint/2010/main" val="8625740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C7D45DE5F542C44B07335F090723F1D" ma:contentTypeVersion="4" ma:contentTypeDescription="Crear nuevo documento." ma:contentTypeScope="" ma:versionID="e94401749dd97b34ab0be8416f28033e">
  <xsd:schema xmlns:xsd="http://www.w3.org/2001/XMLSchema" xmlns:xs="http://www.w3.org/2001/XMLSchema" xmlns:p="http://schemas.microsoft.com/office/2006/metadata/properties" xmlns:ns2="b5ca646b-043d-499e-b278-012f711818aa" targetNamespace="http://schemas.microsoft.com/office/2006/metadata/properties" ma:root="true" ma:fieldsID="582c80237a228c518f1b8de4814bb4e1" ns2:_="">
    <xsd:import namespace="b5ca646b-043d-499e-b278-012f711818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a646b-043d-499e-b278-012f711818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FE65FB-D364-46B6-92EE-15B8FA4216B3}">
  <ds:schemaRefs>
    <ds:schemaRef ds:uri="b5ca646b-043d-499e-b278-012f711818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378FAF-7864-4D87-9ED5-2061BD0E2451}">
  <ds:schemaRefs>
    <ds:schemaRef ds:uri="http://schemas.microsoft.com/sharepoint/v3/contenttype/forms"/>
  </ds:schemaRefs>
</ds:datastoreItem>
</file>

<file path=customXml/itemProps3.xml><?xml version="1.0" encoding="utf-8"?>
<ds:datastoreItem xmlns:ds="http://schemas.openxmlformats.org/officeDocument/2006/customXml" ds:itemID="{7859CD99-208D-495C-AFC1-2B6AD53AEF1A}">
  <ds:schemaRefs>
    <ds:schemaRef ds:uri="b5ca646b-043d-499e-b278-012f711818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10287</TotalTime>
  <Words>871</Words>
  <Application>Microsoft Office PowerPoint</Application>
  <PresentationFormat>Panorámica</PresentationFormat>
  <Paragraphs>79</Paragraphs>
  <Slides>11</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vt:lpstr>
      <vt:lpstr>Arial</vt:lpstr>
      <vt:lpstr>Calibri</vt:lpstr>
      <vt:lpstr>Calibri Light</vt:lpstr>
      <vt:lpstr>Gotham</vt:lpstr>
      <vt:lpstr>Symbol</vt:lpstr>
      <vt:lpstr>Wingdings</vt:lpstr>
      <vt:lpstr>Tema de Office</vt:lpstr>
      <vt:lpstr>INDUCCION PRÁCTICAS PROFESIONALES UTB 2p – 2023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Fechas importantes del proceso de prácticas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Mariel Bertel</dc:creator>
  <cp:lastModifiedBy>Xiomara Rocha Valenzuela</cp:lastModifiedBy>
  <cp:revision>42</cp:revision>
  <dcterms:created xsi:type="dcterms:W3CDTF">2021-07-22T05:08:10Z</dcterms:created>
  <dcterms:modified xsi:type="dcterms:W3CDTF">2023-03-28T20:11:33Z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0x010100FC7D45DE5F542C44B07335F090723F1D</vt:lpwstr>
  </property>
</Properties>
</file>